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D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07" autoAdjust="0"/>
  </p:normalViewPr>
  <p:slideViewPr>
    <p:cSldViewPr>
      <p:cViewPr>
        <p:scale>
          <a:sx n="72" d="100"/>
          <a:sy n="72" d="100"/>
        </p:scale>
        <p:origin x="-169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BD445-390D-4A1A-B320-1E48FF7DEED6}" type="datetimeFigureOut">
              <a:rPr lang="fr-FR" smtClean="0"/>
              <a:t>04/03/2015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2976-0979-4DA5-B752-1254045ACA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31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gfthb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2976-0979-4DA5-B752-1254045ACA7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39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04/03/2015</a:t>
            </a:fld>
            <a:endParaRPr lang="fr-B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   ARTICULER LES DIFFERENTS TEMPS </a:t>
            </a:r>
            <a:br>
              <a:rPr lang="fr-FR" sz="3200" dirty="0" smtClean="0"/>
            </a:br>
            <a:r>
              <a:rPr lang="fr-FR" sz="3200" dirty="0" smtClean="0"/>
              <a:t>SANS RUPTURES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b="1" dirty="0">
                <a:latin typeface="+mj-lt"/>
              </a:rPr>
              <a:t>Ne pas imposer </a:t>
            </a:r>
            <a:r>
              <a:rPr lang="fr-FR" sz="2200" dirty="0">
                <a:latin typeface="+mj-lt"/>
              </a:rPr>
              <a:t>aux enfants </a:t>
            </a:r>
            <a:r>
              <a:rPr lang="fr-FR" sz="2200" dirty="0" smtClean="0">
                <a:latin typeface="+mj-lt"/>
              </a:rPr>
              <a:t>un changement d’activité </a:t>
            </a:r>
            <a:r>
              <a:rPr lang="fr-FR" sz="2200" dirty="0" smtClean="0">
                <a:latin typeface="+mj-lt"/>
              </a:rPr>
              <a:t>brusque</a:t>
            </a:r>
            <a:r>
              <a:rPr lang="fr-FR" sz="2200" dirty="0">
                <a:latin typeface="+mj-lt"/>
              </a:rPr>
              <a:t>, mais plutôt susciter l’envie d’entrer vers un </a:t>
            </a:r>
            <a:r>
              <a:rPr lang="fr-FR" sz="2200" dirty="0" smtClean="0">
                <a:latin typeface="+mj-lt"/>
              </a:rPr>
              <a:t>nouveau </a:t>
            </a:r>
            <a:r>
              <a:rPr lang="fr-FR" sz="2200" dirty="0">
                <a:latin typeface="+mj-lt"/>
              </a:rPr>
              <a:t>temps </a:t>
            </a:r>
            <a:r>
              <a:rPr lang="fr-FR" sz="2200" dirty="0" smtClean="0">
                <a:latin typeface="+mj-lt"/>
              </a:rPr>
              <a:t>à investir</a:t>
            </a:r>
            <a:endParaRPr lang="fr-FR" sz="2200" dirty="0">
              <a:latin typeface="+mj-lt"/>
            </a:endParaRPr>
          </a:p>
          <a:p>
            <a:pPr marL="0" indent="0">
              <a:buNone/>
            </a:pPr>
            <a:endParaRPr lang="fr-FR" sz="2200" dirty="0">
              <a:latin typeface="+mj-lt"/>
            </a:endParaRPr>
          </a:p>
          <a:p>
            <a:r>
              <a:rPr lang="fr-FR" sz="2200" u="sng" dirty="0" smtClean="0">
                <a:latin typeface="+mj-lt"/>
              </a:rPr>
              <a:t>par </a:t>
            </a:r>
            <a:r>
              <a:rPr lang="fr-FR" sz="2200" u="sng" dirty="0">
                <a:latin typeface="+mj-lt"/>
              </a:rPr>
              <a:t>la stimulation:</a:t>
            </a:r>
            <a:r>
              <a:rPr lang="fr-FR" sz="2200" dirty="0">
                <a:latin typeface="+mj-lt"/>
              </a:rPr>
              <a:t> en proposant des contenus suffisamment riches et attrayants pour que la curiosité s’éveille et que l’envie de participer à une nouvelle activité s’installe naturellement. </a:t>
            </a:r>
            <a:r>
              <a:rPr lang="fr-FR" sz="2200" dirty="0" smtClean="0">
                <a:latin typeface="+mj-lt"/>
              </a:rPr>
              <a:t>Ne pas contraindre l’enfant à entrer dans l’activité</a:t>
            </a:r>
          </a:p>
          <a:p>
            <a:pPr marL="0" indent="0">
              <a:buNone/>
            </a:pPr>
            <a:endParaRPr lang="fr-FR" sz="2200" dirty="0">
              <a:latin typeface="+mj-lt"/>
            </a:endParaRPr>
          </a:p>
          <a:p>
            <a:r>
              <a:rPr lang="fr-FR" sz="2200" u="sng" dirty="0" smtClean="0">
                <a:latin typeface="+mj-lt"/>
              </a:rPr>
              <a:t>par </a:t>
            </a:r>
            <a:r>
              <a:rPr lang="fr-FR" sz="2200" u="sng" dirty="0">
                <a:latin typeface="+mj-lt"/>
              </a:rPr>
              <a:t>l’acceptation que tous n’entrent pas </a:t>
            </a:r>
            <a:r>
              <a:rPr lang="fr-FR" sz="2200" dirty="0">
                <a:latin typeface="+mj-lt"/>
              </a:rPr>
              <a:t>forcément immédiatement dans l’activité proposée (certains auront besoin d’observer, de différer plus ou moins longtemps avant de rejoindre le groupe volontairement</a:t>
            </a:r>
            <a:r>
              <a:rPr lang="fr-FR" sz="2200" dirty="0" smtClean="0">
                <a:latin typeface="+mj-lt"/>
              </a:rPr>
              <a:t>)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89551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220072" y="476672"/>
            <a:ext cx="3600550" cy="5270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i="1" dirty="0" smtClean="0"/>
              <a:t> </a:t>
            </a:r>
            <a:r>
              <a:rPr lang="fr-FR" sz="1800" i="1" dirty="0" smtClean="0">
                <a:latin typeface="+mj-lt"/>
              </a:rPr>
              <a:t>exemple</a:t>
            </a:r>
          </a:p>
          <a:p>
            <a:endParaRPr lang="fr-FR" sz="2200" i="1" dirty="0"/>
          </a:p>
          <a:p>
            <a:r>
              <a:rPr lang="fr-FR" sz="2200" i="1" dirty="0" smtClean="0"/>
              <a:t>L’activité « malaxer de la peinture entre deux feuilles transparentes » est attrayante, le groupe dans son ensemble vient spontanément y participer</a:t>
            </a:r>
          </a:p>
          <a:p>
            <a:pPr marL="0" indent="0">
              <a:buNone/>
            </a:pPr>
            <a:endParaRPr lang="fr-FR" sz="2200" i="1" dirty="0" smtClean="0"/>
          </a:p>
          <a:p>
            <a:r>
              <a:rPr lang="fr-FR" sz="2200" i="1" dirty="0" smtClean="0"/>
              <a:t>Deux enfants assistent à l’activité mais préfèrent (au départ) vivre un temps de jeu libre en parallèle</a:t>
            </a:r>
          </a:p>
          <a:p>
            <a:endParaRPr lang="fr-FR" sz="2200" i="1" dirty="0" smtClean="0"/>
          </a:p>
          <a:p>
            <a:endParaRPr lang="fr-FR" sz="2400" dirty="0" smtClean="0"/>
          </a:p>
        </p:txBody>
      </p:sp>
      <p:pic>
        <p:nvPicPr>
          <p:cNvPr id="7" name="Espace réservé du contenu 4" descr="C:\Users\Fabien\Desktop\solène 2014\photos langevin décembre janvier février\passerelle photos\P104087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508" y="1088740"/>
            <a:ext cx="5688632" cy="4608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 flipH="1" flipV="1">
            <a:off x="4499992" y="1457765"/>
            <a:ext cx="864096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1835696" y="2753909"/>
            <a:ext cx="345638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2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EXPLICITER LES TRANSITIONS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r-FR" sz="2200" u="sng" dirty="0" smtClean="0">
                <a:latin typeface="+mj-lt"/>
              </a:rPr>
              <a:t>en </a:t>
            </a:r>
            <a:r>
              <a:rPr lang="fr-FR" sz="2200" u="sng" dirty="0" smtClean="0">
                <a:latin typeface="+mj-lt"/>
              </a:rPr>
              <a:t>s’appuyant sur un support visuel et verbal</a:t>
            </a:r>
            <a:r>
              <a:rPr lang="fr-FR" sz="2200" dirty="0" smtClean="0">
                <a:latin typeface="+mj-lt"/>
              </a:rPr>
              <a:t>: expliquer aux enfants ce qui va être proposé ensuite à l’aide d’un emploi du temps qui leur est destiné (des photos d’eux en action pendant les différents temps).</a:t>
            </a:r>
          </a:p>
          <a:p>
            <a:r>
              <a:rPr lang="fr-FR" sz="2200" dirty="0" smtClean="0">
                <a:latin typeface="+mj-lt"/>
              </a:rPr>
              <a:t>cet </a:t>
            </a:r>
            <a:r>
              <a:rPr lang="fr-FR" sz="2200" dirty="0" smtClean="0">
                <a:latin typeface="+mj-lt"/>
              </a:rPr>
              <a:t>outil leur permet d’anticiper et donc de mieux appréhender les transitions et changements de lieux inhérents à l’installation dans une nouvelle période de l’emploi du temps</a:t>
            </a:r>
          </a:p>
          <a:p>
            <a:pPr marL="0" indent="0">
              <a:buNone/>
            </a:pPr>
            <a:r>
              <a:rPr lang="fr-FR" sz="2200" dirty="0" smtClean="0">
                <a:latin typeface="+mj-lt"/>
              </a:rPr>
              <a:t>     finalement, </a:t>
            </a:r>
            <a:r>
              <a:rPr lang="fr-FR" sz="2200" dirty="0">
                <a:latin typeface="+mj-lt"/>
              </a:rPr>
              <a:t>aménager  </a:t>
            </a:r>
            <a:r>
              <a:rPr lang="fr-FR" sz="2200" u="sng" dirty="0">
                <a:latin typeface="+mj-lt"/>
              </a:rPr>
              <a:t>un temps spécifique de transition </a:t>
            </a:r>
            <a:r>
              <a:rPr lang="fr-FR" sz="2200" dirty="0">
                <a:latin typeface="+mj-lt"/>
              </a:rPr>
              <a:t>entre deux périodes de l’emploi du temps</a:t>
            </a:r>
          </a:p>
          <a:p>
            <a:pPr marL="0" indent="0">
              <a:buNone/>
            </a:pPr>
            <a:endParaRPr lang="fr-FR" sz="2200" dirty="0" smtClean="0">
              <a:latin typeface="+mj-lt"/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73644"/>
              </p:ext>
            </p:extLst>
          </p:nvPr>
        </p:nvGraphicFramePr>
        <p:xfrm>
          <a:off x="755576" y="4581128"/>
          <a:ext cx="7848872" cy="2108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2288"/>
                <a:gridCol w="2664296"/>
                <a:gridCol w="2592288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latin typeface="+mj-lt"/>
                        </a:rPr>
                        <a:t>motricité</a:t>
                      </a:r>
                      <a:endParaRPr lang="fr-FR" sz="16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latin typeface="+mj-lt"/>
                        </a:rPr>
                        <a:t>activités</a:t>
                      </a:r>
                      <a:endParaRPr lang="fr-FR" sz="16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latin typeface="+mj-lt"/>
                        </a:rPr>
                        <a:t>Atelier parents</a:t>
                      </a:r>
                      <a:endParaRPr lang="fr-FR" sz="1600" i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G:\passerelle photo septembre 2014\P10309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/>
          <a:stretch/>
        </p:blipFill>
        <p:spPr bwMode="auto">
          <a:xfrm>
            <a:off x="6083387" y="4457558"/>
            <a:ext cx="2468880" cy="1841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F:\photo langevin\novembre photos MTA\P10401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7757" b="1546"/>
          <a:stretch/>
        </p:blipFill>
        <p:spPr bwMode="auto">
          <a:xfrm>
            <a:off x="732053" y="4451245"/>
            <a:ext cx="2543804" cy="1847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 rot="16200000">
            <a:off x="-1057" y="5193645"/>
            <a:ext cx="109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j-lt"/>
              </a:rPr>
              <a:t>exemple </a:t>
            </a:r>
            <a:endParaRPr lang="fr-FR" i="1" dirty="0">
              <a:latin typeface="+mj-lt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547387" y="3717032"/>
            <a:ext cx="280197" cy="216024"/>
          </a:xfrm>
          <a:prstGeom prst="rightArrow">
            <a:avLst/>
          </a:prstGeom>
          <a:solidFill>
            <a:srgbClr val="62D1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G:\DCIM\104_PANA\P10400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57558"/>
            <a:ext cx="2519680" cy="184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9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latin typeface="+mj-lt"/>
              </a:rPr>
              <a:t>S’adapter aux besoins ressentis </a:t>
            </a:r>
            <a:r>
              <a:rPr lang="fr-FR" sz="2200" dirty="0">
                <a:latin typeface="+mj-lt"/>
              </a:rPr>
              <a:t>: </a:t>
            </a:r>
          </a:p>
          <a:p>
            <a:r>
              <a:rPr lang="fr-FR" sz="2200" dirty="0" smtClean="0">
                <a:latin typeface="+mj-lt"/>
              </a:rPr>
              <a:t>écourter </a:t>
            </a:r>
            <a:r>
              <a:rPr lang="fr-FR" sz="2200" dirty="0">
                <a:latin typeface="+mj-lt"/>
              </a:rPr>
              <a:t>(voire même supprimer) un temps d’activité nécessitant de l’attention si </a:t>
            </a:r>
            <a:r>
              <a:rPr lang="fr-FR" sz="2200" u="sng" dirty="0">
                <a:latin typeface="+mj-lt"/>
              </a:rPr>
              <a:t>l’état de vigilance du groupe </a:t>
            </a:r>
            <a:r>
              <a:rPr lang="fr-FR" sz="2200" dirty="0">
                <a:latin typeface="+mj-lt"/>
              </a:rPr>
              <a:t>chute</a:t>
            </a:r>
          </a:p>
          <a:p>
            <a:r>
              <a:rPr lang="fr-FR" sz="2200" dirty="0">
                <a:latin typeface="+mj-lt"/>
              </a:rPr>
              <a:t> maintenir une activité au-delà du temps initialement prévu si celle-ci reste </a:t>
            </a:r>
            <a:r>
              <a:rPr lang="fr-FR" sz="2200" dirty="0" smtClean="0">
                <a:latin typeface="+mj-lt"/>
              </a:rPr>
              <a:t>investie </a:t>
            </a:r>
            <a:r>
              <a:rPr lang="fr-FR" sz="2200" dirty="0">
                <a:latin typeface="+mj-lt"/>
              </a:rPr>
              <a:t>par les enfants</a:t>
            </a:r>
          </a:p>
          <a:p>
            <a:r>
              <a:rPr lang="fr-FR" sz="2200" dirty="0">
                <a:latin typeface="+mj-lt"/>
              </a:rPr>
              <a:t>basculer vers une activité motrice </a:t>
            </a:r>
            <a:r>
              <a:rPr lang="fr-FR" sz="2200" dirty="0" smtClean="0">
                <a:latin typeface="+mj-lt"/>
              </a:rPr>
              <a:t>ou permettant la récupération cérébrale si nécessaire</a:t>
            </a:r>
          </a:p>
          <a:p>
            <a:r>
              <a:rPr lang="fr-FR" sz="2200" dirty="0" smtClean="0">
                <a:latin typeface="+mj-lt"/>
              </a:rPr>
              <a:t>aménager </a:t>
            </a:r>
            <a:r>
              <a:rPr lang="fr-FR" sz="2200" dirty="0">
                <a:latin typeface="+mj-lt"/>
              </a:rPr>
              <a:t>suffisamment de temps non dirigés pour que l’attention des enfants ne soit pas sollicitée au-delà de leur possibilités attentionnelles</a:t>
            </a:r>
          </a:p>
          <a:p>
            <a:r>
              <a:rPr lang="fr-FR" sz="2200" dirty="0" smtClean="0">
                <a:latin typeface="+mj-lt"/>
              </a:rPr>
              <a:t>tenir </a:t>
            </a:r>
            <a:r>
              <a:rPr lang="fr-FR" sz="2200" dirty="0">
                <a:latin typeface="+mj-lt"/>
              </a:rPr>
              <a:t>compte de l’état de </a:t>
            </a:r>
            <a:r>
              <a:rPr lang="fr-FR" sz="2200" u="sng" dirty="0">
                <a:latin typeface="+mj-lt"/>
              </a:rPr>
              <a:t>vigilance attentionnelle individuelle </a:t>
            </a:r>
            <a:r>
              <a:rPr lang="fr-FR" sz="2200" dirty="0">
                <a:latin typeface="+mj-lt"/>
              </a:rPr>
              <a:t>pour qu’aucun n’ait à subir le groupe, et que chacun puisse se ressourcer au besoin.</a:t>
            </a:r>
          </a:p>
          <a:p>
            <a:pPr marL="0" indent="0">
              <a:buNone/>
            </a:pPr>
            <a:endParaRPr lang="fr-FR" sz="2200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TENIR COMPTE DE L’ETAT DE VIGILANCE</a:t>
            </a:r>
          </a:p>
        </p:txBody>
      </p:sp>
    </p:spTree>
    <p:extLst>
      <p:ext uri="{BB962C8B-B14F-4D97-AF65-F5344CB8AC3E}">
        <p14:creationId xmlns:p14="http://schemas.microsoft.com/office/powerpoint/2010/main" val="357026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47248" cy="1210146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/>
              <a:t> </a:t>
            </a:r>
            <a:r>
              <a:rPr lang="fr-FR" sz="2200" i="1" dirty="0" smtClean="0">
                <a:solidFill>
                  <a:schemeClr val="tx1"/>
                </a:solidFill>
              </a:rPr>
              <a:t>exemple: tous </a:t>
            </a:r>
            <a:r>
              <a:rPr lang="fr-FR" sz="2000" i="1" dirty="0" smtClean="0">
                <a:solidFill>
                  <a:schemeClr val="tx1"/>
                </a:solidFill>
              </a:rPr>
              <a:t>ont participé à l’activité </a:t>
            </a:r>
            <a:r>
              <a:rPr lang="fr-FR" sz="2000" i="1" dirty="0" smtClean="0">
                <a:solidFill>
                  <a:schemeClr val="tx1"/>
                </a:solidFill>
              </a:rPr>
              <a:t>proposée cuisine</a:t>
            </a:r>
            <a:r>
              <a:rPr lang="fr-FR" sz="2000" i="1" dirty="0">
                <a:solidFill>
                  <a:schemeClr val="tx1"/>
                </a:solidFill>
              </a:rPr>
              <a:t>; </a:t>
            </a:r>
            <a:r>
              <a:rPr lang="fr-FR" sz="2000" i="1" dirty="0" smtClean="0">
                <a:solidFill>
                  <a:schemeClr val="tx1"/>
                </a:solidFill>
              </a:rPr>
              <a:t>le temps de concentration étant variable pour chacun, les enfants ont progressivement quitté l’activité pour se diriger vers un jeu libre: la </a:t>
            </a:r>
            <a:r>
              <a:rPr lang="fr-FR" sz="2000" i="1" dirty="0" smtClean="0">
                <a:solidFill>
                  <a:schemeClr val="tx1"/>
                </a:solidFill>
              </a:rPr>
              <a:t>clôture de l’activité et la période </a:t>
            </a:r>
            <a:r>
              <a:rPr lang="fr-FR" sz="2000" i="1" dirty="0" smtClean="0">
                <a:solidFill>
                  <a:schemeClr val="tx1"/>
                </a:solidFill>
              </a:rPr>
              <a:t>de motricité qui </a:t>
            </a:r>
            <a:r>
              <a:rPr lang="fr-FR" sz="2000" i="1" dirty="0" smtClean="0">
                <a:solidFill>
                  <a:schemeClr val="tx1"/>
                </a:solidFill>
              </a:rPr>
              <a:t>ont suivi ont </a:t>
            </a:r>
            <a:r>
              <a:rPr lang="fr-FR" sz="2000" i="1" dirty="0" smtClean="0">
                <a:solidFill>
                  <a:schemeClr val="tx1"/>
                </a:solidFill>
              </a:rPr>
              <a:t>répondu à un besoin ressenti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H:\DCIM\105_PANA\P105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0" y="4191961"/>
            <a:ext cx="3240359" cy="2430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G:\passerelle photo septembre 2014\P10309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1" r="415"/>
          <a:stretch/>
        </p:blipFill>
        <p:spPr bwMode="auto">
          <a:xfrm rot="16200000">
            <a:off x="3106675" y="4463178"/>
            <a:ext cx="2858637" cy="1944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G:\passerelle photo septembre 2014\P1030887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689" r="6432"/>
          <a:stretch/>
        </p:blipFill>
        <p:spPr bwMode="auto">
          <a:xfrm>
            <a:off x="3563888" y="1562097"/>
            <a:ext cx="2664296" cy="244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C:\Users\Fabien\Desktop\solène 2014\photos langevin décembre janvier février\passerelle photos\P10408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2" y="1562097"/>
            <a:ext cx="3024337" cy="22682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G:\passerelle photo septembre 2014\P103087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7003" r="19721" b="8813"/>
          <a:stretch/>
        </p:blipFill>
        <p:spPr bwMode="auto">
          <a:xfrm>
            <a:off x="6372200" y="1613688"/>
            <a:ext cx="2504192" cy="221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F:\passerelle photo septembre 2014\P103088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" t="20438" r="9646" b="12244"/>
          <a:stretch/>
        </p:blipFill>
        <p:spPr bwMode="auto">
          <a:xfrm>
            <a:off x="5615378" y="4365103"/>
            <a:ext cx="3205094" cy="208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1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645</TotalTime>
  <Words>344</Words>
  <Application>Microsoft Office PowerPoint</Application>
  <PresentationFormat>Affichage à l'écran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Débit</vt:lpstr>
      <vt:lpstr>   ARTICULER LES DIFFERENTS TEMPS  SANS RUPTURES </vt:lpstr>
      <vt:lpstr>Présentation PowerPoint</vt:lpstr>
      <vt:lpstr>EXPLICITER LES TRANSITIONS </vt:lpstr>
      <vt:lpstr>Présentation PowerPoint</vt:lpstr>
      <vt:lpstr> exemple: tous ont participé à l’activité proposée cuisine; le temps de concentration étant variable pour chacun, les enfants ont progressivement quitté l’activité pour se diriger vers un jeu libre: la clôture de l’activité et la période de motricité qui ont suivi ont répondu à un besoin ressenti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BOUGNON</dc:creator>
  <cp:lastModifiedBy>Fabien HEUZE</cp:lastModifiedBy>
  <cp:revision>42</cp:revision>
  <dcterms:created xsi:type="dcterms:W3CDTF">2015-01-23T16:44:34Z</dcterms:created>
  <dcterms:modified xsi:type="dcterms:W3CDTF">2015-03-04T19:33:17Z</dcterms:modified>
</cp:coreProperties>
</file>