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71" r:id="rId3"/>
    <p:sldId id="272" r:id="rId4"/>
    <p:sldId id="273" r:id="rId5"/>
    <p:sldId id="257" r:id="rId6"/>
    <p:sldId id="270" r:id="rId7"/>
    <p:sldId id="269" r:id="rId8"/>
    <p:sldId id="258" r:id="rId9"/>
    <p:sldId id="259" r:id="rId10"/>
    <p:sldId id="260" r:id="rId11"/>
    <p:sldId id="261" r:id="rId12"/>
    <p:sldId id="263" r:id="rId13"/>
    <p:sldId id="264" r:id="rId14"/>
    <p:sldId id="265" r:id="rId15"/>
    <p:sldId id="266" r:id="rId16"/>
    <p:sldId id="274" r:id="rId17"/>
  </p:sldIdLst>
  <p:sldSz cx="9144000" cy="6858000" type="screen4x3"/>
  <p:notesSz cx="6662738"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7186" cy="496332"/>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774010" y="0"/>
            <a:ext cx="2887186" cy="496332"/>
          </a:xfrm>
          <a:prstGeom prst="rect">
            <a:avLst/>
          </a:prstGeom>
        </p:spPr>
        <p:txBody>
          <a:bodyPr vert="horz" lIns="91440" tIns="45720" rIns="91440" bIns="45720" rtlCol="0"/>
          <a:lstStyle>
            <a:lvl1pPr algn="r">
              <a:defRPr sz="1200"/>
            </a:lvl1pPr>
          </a:lstStyle>
          <a:p>
            <a:fld id="{83BA66B2-9640-447C-8E2F-46A9D2C3AC38}" type="datetimeFigureOut">
              <a:rPr lang="fr-FR" smtClean="0"/>
              <a:t>05/02/2018</a:t>
            </a:fld>
            <a:endParaRPr lang="fr-FR"/>
          </a:p>
        </p:txBody>
      </p:sp>
      <p:sp>
        <p:nvSpPr>
          <p:cNvPr id="4" name="Espace réservé de l'image des diapositives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66274" y="4715153"/>
            <a:ext cx="5330190" cy="4466987"/>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8583"/>
            <a:ext cx="2887186" cy="496332"/>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774010" y="9428583"/>
            <a:ext cx="2887186" cy="496332"/>
          </a:xfrm>
          <a:prstGeom prst="rect">
            <a:avLst/>
          </a:prstGeom>
        </p:spPr>
        <p:txBody>
          <a:bodyPr vert="horz" lIns="91440" tIns="45720" rIns="91440" bIns="45720" rtlCol="0" anchor="b"/>
          <a:lstStyle>
            <a:lvl1pPr algn="r">
              <a:defRPr sz="1200"/>
            </a:lvl1pPr>
          </a:lstStyle>
          <a:p>
            <a:fld id="{19B057D6-AB4F-4E92-AC9F-15F015CCBF36}" type="slidenum">
              <a:rPr lang="fr-FR" smtClean="0"/>
              <a:t>‹N°›</a:t>
            </a:fld>
            <a:endParaRPr lang="fr-FR"/>
          </a:p>
        </p:txBody>
      </p:sp>
    </p:spTree>
    <p:extLst>
      <p:ext uri="{BB962C8B-B14F-4D97-AF65-F5344CB8AC3E}">
        <p14:creationId xmlns:p14="http://schemas.microsoft.com/office/powerpoint/2010/main" val="3830924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première de ce cycle de conférences s’inscrit dans la continuité des formations pour la maternelle</a:t>
            </a:r>
            <a:r>
              <a:rPr lang="fr-FR" baseline="0" dirty="0" smtClean="0"/>
              <a:t> que la plupart d’entre vous ont suivi. Si j’interviens devant vous aujourd’hui c’est au nom du groupe maternelle qui a réfléchi à partir des observations et des productions des équipes pédagogiques. Il nous a semblé indispensable de proposer ces interventions pour clarifier les enjeux de l’évaluation positive en maternelle sans aucun surplomb vis-à-vis des IEN et CPC des circonscription mais en complément de ce qui vous a déjà été fourni pour répondre aux attentes institutionnelles dans le cadre du nouveau programme et éviter que des interprétations erronées ne s’installent. La question de l’évaluation en maternelle a toujours été une problématique difficile et dans ce contexte elle est encore plus complexe. Il m’a paru souhaitable de donner à tous les clés de compréhension de ce qui fonde la logique d’évaluation positive en maternelle et de pouvoir répondre à vos questions. L’après-midi se déroulera donc en 2 temps: un temps d’explicitation et un temps d’échange avec vous. Vous pourrez faire passer vos questions aux CPC qui circulent et intervenir en fin de journée si vous le désirez.</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1</a:t>
            </a:fld>
            <a:endParaRPr lang="fr-FR"/>
          </a:p>
        </p:txBody>
      </p:sp>
    </p:spTree>
    <p:extLst>
      <p:ext uri="{BB962C8B-B14F-4D97-AF65-F5344CB8AC3E}">
        <p14:creationId xmlns:p14="http://schemas.microsoft.com/office/powerpoint/2010/main" val="1458895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L’enjeu autour du « devenir élève » est important et avant tout cognitif,</a:t>
            </a:r>
            <a:r>
              <a:rPr lang="fr-FR" baseline="0" dirty="0" smtClean="0"/>
              <a:t> il ne dit pas être sujet à la discrimination des plus fragiles et des publics les plus éloignés de la culture scolaire (es enfants enseignants/ connivence avec les attentes). Les travaux de recherche déjà ancien </a:t>
            </a:r>
            <a:r>
              <a:rPr lang="fr-FR" baseline="0" dirty="0" err="1" smtClean="0"/>
              <a:t>Rochex</a:t>
            </a:r>
            <a:r>
              <a:rPr lang="fr-FR" baseline="0" dirty="0" smtClean="0"/>
              <a:t> mettaient en avant la problématique suivante: Interrogeant les enfants sur le sens de l’école… les réponses sont significatives. Devenir élève est avant tout une posture/ sens des apprentissages et de l’école.</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10</a:t>
            </a:fld>
            <a:endParaRPr lang="fr-FR"/>
          </a:p>
        </p:txBody>
      </p:sp>
    </p:spTree>
    <p:extLst>
      <p:ext uri="{BB962C8B-B14F-4D97-AF65-F5344CB8AC3E}">
        <p14:creationId xmlns:p14="http://schemas.microsoft.com/office/powerpoint/2010/main" val="1393841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V. B parle de « pause méthodologique d’élucidation » qui se définit</a:t>
            </a:r>
            <a:r>
              <a:rPr lang="fr-FR" baseline="0" dirty="0" smtClean="0"/>
              <a:t> en rapport avec le projet d’apprentissage.</a:t>
            </a:r>
          </a:p>
          <a:p>
            <a:r>
              <a:rPr lang="fr-FR" baseline="0" dirty="0" smtClean="0"/>
              <a:t>Quel était le projet de départ? Les essais, là où l’enfant en est, le lien avec les procédures par rapport aux supports proposés et le transfert de compétences dans de nouvelles situations. </a:t>
            </a:r>
          </a:p>
          <a:p>
            <a:r>
              <a:rPr lang="fr-FR" baseline="0" dirty="0" smtClean="0"/>
              <a:t>Les outils EDUSCOL nous aident à identifier ce qu’on entend pas réussite significative grâce aux référentiels d’observables que vous ne pourrez pas importer directement dans vos classes. Il faudra les adapter car ces repères sont fournis pour toute la scolarité maternelle.</a:t>
            </a:r>
          </a:p>
          <a:p>
            <a:r>
              <a:rPr lang="fr-FR" baseline="0" dirty="0" smtClean="0"/>
              <a:t>Par exemple les étapes de l’apprentissage en maths, graphisme…. À identifier pour mesurer les réussites et les écarts. C’</a:t>
            </a:r>
            <a:r>
              <a:rPr lang="fr-FR" baseline="0" dirty="0" err="1" smtClean="0"/>
              <a:t>esst</a:t>
            </a:r>
            <a:r>
              <a:rPr lang="fr-FR" baseline="0" dirty="0" smtClean="0"/>
              <a:t> donc bien une affaire d’équipe pédagogique et de cycle.</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11</a:t>
            </a:fld>
            <a:endParaRPr lang="fr-FR"/>
          </a:p>
        </p:txBody>
      </p:sp>
    </p:spTree>
    <p:extLst>
      <p:ext uri="{BB962C8B-B14F-4D97-AF65-F5344CB8AC3E}">
        <p14:creationId xmlns:p14="http://schemas.microsoft.com/office/powerpoint/2010/main" val="16042925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Voici un exemple pour construire les</a:t>
            </a:r>
            <a:r>
              <a:rPr lang="fr-FR" baseline="0" dirty="0" smtClean="0"/>
              <a:t> observations.</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12</a:t>
            </a:fld>
            <a:endParaRPr lang="fr-FR"/>
          </a:p>
        </p:txBody>
      </p:sp>
    </p:spTree>
    <p:extLst>
      <p:ext uri="{BB962C8B-B14F-4D97-AF65-F5344CB8AC3E}">
        <p14:creationId xmlns:p14="http://schemas.microsoft.com/office/powerpoint/2010/main" val="2119734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a:xfrm>
            <a:off x="850900" y="744538"/>
            <a:ext cx="4962525" cy="3722687"/>
          </a:xfrm>
          <a:ln/>
        </p:spPr>
      </p:sp>
      <p:sp>
        <p:nvSpPr>
          <p:cNvPr id="3993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r-FR" altLang="fr-FR" dirty="0" smtClean="0">
                <a:latin typeface="Arial" pitchFamily="34" charset="0"/>
              </a:rPr>
              <a:t>ressources en ligne</a:t>
            </a:r>
            <a:r>
              <a:rPr lang="fr-FR" altLang="fr-FR" baseline="0" dirty="0" smtClean="0">
                <a:latin typeface="Arial" pitchFamily="34" charset="0"/>
              </a:rPr>
              <a:t> </a:t>
            </a:r>
            <a:endParaRPr lang="fr-FR" altLang="fr-FR" dirty="0" smtClean="0">
              <a:latin typeface="Arial" pitchFamily="34" charset="0"/>
            </a:endParaRPr>
          </a:p>
        </p:txBody>
      </p:sp>
      <p:sp>
        <p:nvSpPr>
          <p:cNvPr id="39940"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7F25272-41FA-495A-A428-962231182476}" type="slidenum">
              <a:rPr lang="fr-FR" altLang="fr-FR" smtClean="0">
                <a:latin typeface="Arial" pitchFamily="34" charset="0"/>
              </a:rPr>
              <a:pPr/>
              <a:t>13</a:t>
            </a:fld>
            <a:endParaRPr lang="fr-FR" altLang="fr-FR"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14</a:t>
            </a:fld>
            <a:endParaRPr lang="fr-FR"/>
          </a:p>
        </p:txBody>
      </p:sp>
    </p:spTree>
    <p:extLst>
      <p:ext uri="{BB962C8B-B14F-4D97-AF65-F5344CB8AC3E}">
        <p14:creationId xmlns:p14="http://schemas.microsoft.com/office/powerpoint/2010/main" val="18280148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C’est une transformation en profondeur des pratiques. Un</a:t>
            </a:r>
            <a:r>
              <a:rPr lang="fr-FR" baseline="0" dirty="0" smtClean="0"/>
              <a:t>e invitation à « lâcher prise », à se questionner sur ce que la maternelle enseigne et doit enseigner, sur l’invitation à la créativité des enseignants et à une réaffirmation de leur liberté pédagogique à condition de s’appuyer sur une professionnalité solide et une maîtrise des fondements didactiques des domaines à enseigner. Il faudra plusieurs années mais </a:t>
            </a:r>
            <a:r>
              <a:rPr lang="fr-FR" baseline="0" smtClean="0"/>
              <a:t>les équipes </a:t>
            </a:r>
            <a:r>
              <a:rPr lang="fr-FR" baseline="0" dirty="0" smtClean="0"/>
              <a:t>de </a:t>
            </a:r>
            <a:r>
              <a:rPr lang="fr-FR" baseline="0" dirty="0" err="1" smtClean="0"/>
              <a:t>circo</a:t>
            </a:r>
            <a:r>
              <a:rPr lang="fr-FR" baseline="0" dirty="0" smtClean="0"/>
              <a:t> et les IEN sont là pour assurer en formation cet accompagnement.</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15</a:t>
            </a:fld>
            <a:endParaRPr lang="fr-FR"/>
          </a:p>
        </p:txBody>
      </p:sp>
    </p:spTree>
    <p:extLst>
      <p:ext uri="{BB962C8B-B14F-4D97-AF65-F5344CB8AC3E}">
        <p14:creationId xmlns:p14="http://schemas.microsoft.com/office/powerpoint/2010/main" val="1847250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 convient de rappeler que cette notion</a:t>
            </a:r>
            <a:r>
              <a:rPr lang="fr-FR" baseline="0" dirty="0" smtClean="0"/>
              <a:t> apparait déjà dans le rapport de l’IG de 2011 qui précède les programmes de 2015. Ce rapport restaurait l’image de la maternelle et la valeur professionnelle des enseignants de maternelle. Il pointe alors 5 éléments sur lesquels il est nécessaire de faire évoluer les pratiques: les espaces, le rythme des activités, les exercices sur fiche, la communication aux familles, la posture d’élève. Le nouveau programme est issue directement de ces préconisations et l’évaluation positive postérieure au rapport d’IG. Je vous invite à le relire avec votre regard éclairé aujourd’hui.</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2</a:t>
            </a:fld>
            <a:endParaRPr lang="fr-FR"/>
          </a:p>
        </p:txBody>
      </p:sp>
    </p:spTree>
    <p:extLst>
      <p:ext uri="{BB962C8B-B14F-4D97-AF65-F5344CB8AC3E}">
        <p14:creationId xmlns:p14="http://schemas.microsoft.com/office/powerpoint/2010/main" val="1479927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L’école est responsable de la réussite du parcours et la maternelle a un rôle premier à jouer dans la scolarité</a:t>
            </a:r>
            <a:r>
              <a:rPr lang="fr-FR" baseline="0" dirty="0" smtClean="0"/>
              <a:t> des élèves. Repositionner la maternelle comme la base au sens de fondation des apprentissages est une valorisation reconnue et explicite de la professionnalité réaffirmée des enseignants à ce niveau. Parler d’école bienveillante et d’évaluation positive est un postulat d’éducabilité cognitive. C’est une question de confiance sur les capacité de chaque enfant à agir et à penser (extrait des programmes). Le changement de paradigme repose sur la posture de l’enseignant qui doit « être attentif à ce que l’enfant peut faire seul ou avec son soutien ». Il ne s’agit plus d’évaluer les produits finis mais  d’observer et valoriser les processus d’acquisition en tenant compte de l’âge et de la maturité de l’enfant.</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3</a:t>
            </a:fld>
            <a:endParaRPr lang="fr-FR"/>
          </a:p>
        </p:txBody>
      </p:sp>
    </p:spTree>
    <p:extLst>
      <p:ext uri="{BB962C8B-B14F-4D97-AF65-F5344CB8AC3E}">
        <p14:creationId xmlns:p14="http://schemas.microsoft.com/office/powerpoint/2010/main" val="27406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Il</a:t>
            </a:r>
            <a:r>
              <a:rPr lang="fr-FR" baseline="0" dirty="0" smtClean="0"/>
              <a:t> faut tout d’abord bien distinguer le carnet de suivi du document de synthèse des acquis en fin  de cycle 1. Comment faire sans indication par niveau de classe dans les programmes de ce qui doit être évaluer? La formalisation des réussites devant figurer dans ce nouvel outil qu’est le carnet de suivi il revient aux formateurs de vous aider et de vous guider dans l’élaboration de ces outils qui seront propres à chaque classe et même à chaque enfant. Le document de synthèse de fin de GS est quant à lui proposé dans les ressources EDUSCOL et plus proches des pratiques actuelles. </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4</a:t>
            </a:fld>
            <a:endParaRPr lang="fr-FR"/>
          </a:p>
        </p:txBody>
      </p:sp>
    </p:spTree>
    <p:extLst>
      <p:ext uri="{BB962C8B-B14F-4D97-AF65-F5344CB8AC3E}">
        <p14:creationId xmlns:p14="http://schemas.microsoft.com/office/powerpoint/2010/main" val="650221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L’évaluation constitue un outil de régulation dans l’activité professionnelle des enseignants ; elle n’est pas un instrument de prédiction ni de sélection. Elle repose sur une OBSERVATION attentive et une INTERPRÉTATION de ce que chaque enfant dit ou fait. Chaque enseignant s’attache à METTRE EN VALEUR, au-delà du résultat obtenu, le cheminement de l’enfant et les progrès qu’il fait par rapport à lui-même. Il permet à chacun d’IDENTIFIER SES RÉUSSITES, d’en GARDER DES TRACES, de percevoir leur évolution. Il est attentif à ce que l’enfant peut faire seul, avec son soutien (ce que l’enfant réalise alors anticipe souvent sur ce qu’il fera seul dans un avenir proche) ou avec celui des autres enfants. Il tient compte des différences d’âge et de maturité au sein d’une même classe.</a:t>
            </a:r>
          </a:p>
          <a:p>
            <a:r>
              <a:rPr lang="fr-FR" sz="1200" b="0" i="0" u="none" strike="noStrike" kern="1200" baseline="0" dirty="0" smtClean="0">
                <a:solidFill>
                  <a:schemeClr val="tx1"/>
                </a:solidFill>
                <a:latin typeface="+mn-lt"/>
                <a:ea typeface="+mn-ea"/>
                <a:cs typeface="+mn-cs"/>
              </a:rPr>
              <a:t>Adaptée aux spécificités de l’école maternelle, l’évaluation est mise en </a:t>
            </a:r>
            <a:r>
              <a:rPr lang="fr-FR" sz="1200" b="0" i="0" u="none" strike="noStrike" kern="1200" baseline="0" dirty="0" err="1" smtClean="0">
                <a:solidFill>
                  <a:schemeClr val="tx1"/>
                </a:solidFill>
                <a:latin typeface="+mn-lt"/>
                <a:ea typeface="+mn-ea"/>
                <a:cs typeface="+mn-cs"/>
              </a:rPr>
              <a:t>oeuvre</a:t>
            </a:r>
            <a:r>
              <a:rPr lang="fr-FR" sz="1200" b="0" i="0" u="none" strike="noStrike" kern="1200" baseline="0" dirty="0" smtClean="0">
                <a:solidFill>
                  <a:schemeClr val="tx1"/>
                </a:solidFill>
                <a:latin typeface="+mn-lt"/>
                <a:ea typeface="+mn-ea"/>
                <a:cs typeface="+mn-cs"/>
              </a:rPr>
              <a:t> selon des modalités définies au sein de l’école. Les enseignants RENDENT EXPLICITES pour les parents les démarches, les attendus et les modalités d’évaluation propres à l’école maternelle.</a:t>
            </a:r>
          </a:p>
          <a:p>
            <a:r>
              <a:rPr lang="fr-FR" sz="1200" b="0" i="1" u="none" strike="noStrike" kern="1200" baseline="0" dirty="0" smtClean="0">
                <a:solidFill>
                  <a:schemeClr val="tx1"/>
                </a:solidFill>
                <a:latin typeface="+mn-lt"/>
                <a:ea typeface="+mn-ea"/>
                <a:cs typeface="+mn-cs"/>
              </a:rPr>
              <a:t>Bulletin officiel spécial n° 2 du 26 mars 2015</a:t>
            </a:r>
          </a:p>
          <a:p>
            <a:r>
              <a:rPr lang="fr-FR" sz="1200" b="0" i="0" u="none" strike="noStrike" kern="1200" baseline="0" dirty="0" smtClean="0">
                <a:solidFill>
                  <a:schemeClr val="tx1"/>
                </a:solidFill>
                <a:latin typeface="+mn-lt"/>
                <a:ea typeface="+mn-ea"/>
                <a:cs typeface="+mn-cs"/>
              </a:rPr>
              <a:t>Il s’agit bien d’entrer dans un enseignement explicite et d’effectuer une observation formative sur le cheminement, l’engagement des élèves dans l’apprentissage.</a:t>
            </a:r>
            <a:endParaRPr lang="fr-FR" i="0"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5</a:t>
            </a:fld>
            <a:endParaRPr lang="fr-FR"/>
          </a:p>
        </p:txBody>
      </p:sp>
    </p:spTree>
    <p:extLst>
      <p:ext uri="{BB962C8B-B14F-4D97-AF65-F5344CB8AC3E}">
        <p14:creationId xmlns:p14="http://schemas.microsoft.com/office/powerpoint/2010/main" val="611641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Vidéo V.B </a:t>
            </a:r>
            <a:r>
              <a:rPr lang="fr-FR" dirty="0" err="1" smtClean="0"/>
              <a:t>Ifé</a:t>
            </a:r>
            <a:r>
              <a:rPr lang="fr-FR" dirty="0" smtClean="0"/>
              <a:t> Pour cela il est indispensable de changer de regard et d’organisation</a:t>
            </a:r>
            <a:r>
              <a:rPr lang="fr-FR" baseline="0" dirty="0" smtClean="0"/>
              <a:t>. Les 24h d’enseignement doivent être efficientes et pour cela il va falloir repenser l’organisation des journées, les emplois du temps .. Se libérer des habitudes et dépasser le schéma: accueil, rituels, regroupement, ateliers, motricité chronophages et inefficace. </a:t>
            </a:r>
          </a:p>
          <a:p>
            <a:r>
              <a:rPr lang="fr-FR" baseline="0" dirty="0" err="1" smtClean="0"/>
              <a:t>V.Bouysse</a:t>
            </a:r>
            <a:r>
              <a:rPr lang="fr-FR" baseline="0" dirty="0" smtClean="0"/>
              <a:t> dans ces interventions donne une définition très juste de ce qu’impose l’évaluation positive. Elle repose sur 2 gestes professionnels fondamentaux: la prise en compte de l’enfant et de ses parents et le soutien au parcours de chaque élève. (ex MTA)/ c’est el cœur de la Refondation </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6</a:t>
            </a:fld>
            <a:endParaRPr lang="fr-FR"/>
          </a:p>
        </p:txBody>
      </p:sp>
    </p:spTree>
    <p:extLst>
      <p:ext uri="{BB962C8B-B14F-4D97-AF65-F5344CB8AC3E}">
        <p14:creationId xmlns:p14="http://schemas.microsoft.com/office/powerpoint/2010/main" val="2550634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Faire évoluer les pratiques en maternelle c’est accompagner les élèves dans leur progression en</a:t>
            </a:r>
            <a:r>
              <a:rPr lang="fr-FR" baseline="0" dirty="0" smtClean="0"/>
              <a:t> leur donnant des repères. L’intention d’un élève/ à une tâche est un premier élément de réussite. L’enseignant est là pour soutenir la motivation d’apprendre. C’est le cheminement qui doit être valoriser et de ce changement de regard découlera l’évaluation positive. Alors comment rendre compte de ce que les enfants savent faire? Ou ne savent pas faire… car il ne s’agit pas de masquer les écarts de la PS à la GS et de donner en fin de GS  des informations aux familles qui tomberaient comme un couperet.</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7</a:t>
            </a:fld>
            <a:endParaRPr lang="fr-FR"/>
          </a:p>
        </p:txBody>
      </p:sp>
    </p:spTree>
    <p:extLst>
      <p:ext uri="{BB962C8B-B14F-4D97-AF65-F5344CB8AC3E}">
        <p14:creationId xmlns:p14="http://schemas.microsoft.com/office/powerpoint/2010/main" val="409179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sz="1200" b="0" i="0" u="none" strike="noStrike" kern="1200" baseline="0" dirty="0" smtClean="0">
              <a:solidFill>
                <a:schemeClr val="tx1"/>
              </a:solidFill>
              <a:latin typeface="+mn-lt"/>
              <a:ea typeface="+mn-ea"/>
              <a:cs typeface="+mn-cs"/>
            </a:endParaRPr>
          </a:p>
          <a:p>
            <a:r>
              <a:rPr lang="fr-FR" sz="1200" b="0" i="0" u="none" strike="noStrike" kern="1200" baseline="0" dirty="0" smtClean="0">
                <a:solidFill>
                  <a:schemeClr val="tx1"/>
                </a:solidFill>
                <a:latin typeface="+mn-lt"/>
                <a:ea typeface="+mn-ea"/>
                <a:cs typeface="+mn-cs"/>
              </a:rPr>
              <a:t> L’équipe pédagogique répartit les contenus d’enseignement et définit la progressivité des apprentissages sur le cycle.</a:t>
            </a:r>
          </a:p>
          <a:p>
            <a:r>
              <a:rPr lang="fr-FR" sz="1200" b="0" i="0" u="none" strike="noStrike" kern="1200" baseline="0" dirty="0" smtClean="0">
                <a:solidFill>
                  <a:schemeClr val="tx1"/>
                </a:solidFill>
                <a:latin typeface="+mn-lt"/>
                <a:ea typeface="+mn-ea"/>
                <a:cs typeface="+mn-cs"/>
              </a:rPr>
              <a:t>Deux types d’outils sont destinés à apprécier les progrès et les acquis des élèves à l’école maternelle :</a:t>
            </a:r>
          </a:p>
          <a:p>
            <a:r>
              <a:rPr lang="fr-FR" sz="1200" b="0" i="0" u="none" strike="noStrike" kern="1200" baseline="0" dirty="0" smtClean="0">
                <a:solidFill>
                  <a:schemeClr val="tx1"/>
                </a:solidFill>
                <a:latin typeface="+mn-lt"/>
                <a:ea typeface="+mn-ea"/>
                <a:cs typeface="+mn-cs"/>
              </a:rPr>
              <a:t>- le carnet de suivi à concevoir en équipe (page 2) ;</a:t>
            </a:r>
          </a:p>
          <a:p>
            <a:pPr marL="171450" indent="-171450">
              <a:buFontTx/>
              <a:buChar char="-"/>
            </a:pPr>
            <a:r>
              <a:rPr lang="fr-FR" sz="1200" b="0" i="0" u="none" strike="noStrike" kern="1200" baseline="0" dirty="0" smtClean="0">
                <a:solidFill>
                  <a:schemeClr val="tx1"/>
                </a:solidFill>
                <a:latin typeface="+mn-lt"/>
                <a:ea typeface="+mn-ea"/>
                <a:cs typeface="+mn-cs"/>
              </a:rPr>
              <a:t>la synthèse des acquis à l’issue du cycle 1, document national, à renseigner par l’équipe de cycle en fin de maternelle (page 3).</a:t>
            </a:r>
          </a:p>
          <a:p>
            <a:pPr marL="171450" indent="-171450">
              <a:buFontTx/>
              <a:buChar char="-"/>
            </a:pPr>
            <a:r>
              <a:rPr lang="fr-FR" sz="1200" b="0" i="0" u="none" strike="noStrike" kern="1200" baseline="0" dirty="0" smtClean="0">
                <a:solidFill>
                  <a:schemeClr val="tx1"/>
                </a:solidFill>
                <a:latin typeface="+mn-lt"/>
                <a:ea typeface="+mn-ea"/>
                <a:cs typeface="+mn-cs"/>
              </a:rPr>
              <a:t>Le carnet de suivi doit encourager les réussites sans masquer les écarts qui peuvent être problématique pour apprendre. Il s’agit de faire la part des chose et de repérer à quel moment l’écart doit inquiéter sans que ce soit anxiogène pour les enfants et surtout les familles. Cette démarche suppose d’organiser une boucle d’apprentissage: </a:t>
            </a:r>
            <a:r>
              <a:rPr lang="fr-FR" sz="1200" b="0" i="0" u="none" strike="noStrike" kern="1200" baseline="0" dirty="0" err="1" smtClean="0">
                <a:solidFill>
                  <a:schemeClr val="tx1"/>
                </a:solidFill>
                <a:latin typeface="+mn-lt"/>
                <a:ea typeface="+mn-ea"/>
                <a:cs typeface="+mn-cs"/>
              </a:rPr>
              <a:t>co-éducation</a:t>
            </a:r>
            <a:r>
              <a:rPr lang="fr-FR" sz="1200" b="0" i="0" u="none" strike="noStrike" kern="1200" baseline="0" dirty="0" smtClean="0">
                <a:solidFill>
                  <a:schemeClr val="tx1"/>
                </a:solidFill>
                <a:latin typeface="+mn-lt"/>
                <a:ea typeface="+mn-ea"/>
                <a:cs typeface="+mn-cs"/>
              </a:rPr>
              <a:t>, relation aux familles, accompagnement. Vous trouverez sur EDUSCOL les points de vigilance qui permettent de repérer ces écarts.</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8</a:t>
            </a:fld>
            <a:endParaRPr lang="fr-FR"/>
          </a:p>
        </p:txBody>
      </p:sp>
    </p:spTree>
    <p:extLst>
      <p:ext uri="{BB962C8B-B14F-4D97-AF65-F5344CB8AC3E}">
        <p14:creationId xmlns:p14="http://schemas.microsoft.com/office/powerpoint/2010/main" val="2270477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sz="1200" b="0" i="0" u="none" strike="noStrike" kern="1200" baseline="0" dirty="0" smtClean="0">
                <a:solidFill>
                  <a:schemeClr val="tx1"/>
                </a:solidFill>
                <a:latin typeface="+mn-lt"/>
                <a:ea typeface="+mn-ea"/>
                <a:cs typeface="+mn-cs"/>
              </a:rPr>
              <a:t>QUELQUES CONSEILS</a:t>
            </a:r>
          </a:p>
          <a:p>
            <a:r>
              <a:rPr lang="fr-FR" sz="1200" b="0" i="0" u="none" strike="noStrike" kern="1200" baseline="0" dirty="0" smtClean="0">
                <a:solidFill>
                  <a:schemeClr val="tx1"/>
                </a:solidFill>
                <a:latin typeface="+mn-lt"/>
                <a:ea typeface="+mn-ea"/>
                <a:cs typeface="+mn-cs"/>
              </a:rPr>
              <a:t>FAIRE DE L’OBSERVATION, DE LA VALORISATION, DE L’EXPLICITATION, DE LA CONSERVATION DE TRACES DES GESTES PROFESSIONNELS FONDATEURS.</a:t>
            </a:r>
          </a:p>
          <a:p>
            <a:r>
              <a:rPr lang="fr-FR" sz="1200" b="0" i="0" u="none" strike="noStrike" kern="1200" baseline="0" dirty="0" smtClean="0">
                <a:solidFill>
                  <a:schemeClr val="tx1"/>
                </a:solidFill>
                <a:latin typeface="+mn-lt"/>
                <a:ea typeface="+mn-ea"/>
                <a:cs typeface="+mn-cs"/>
              </a:rPr>
              <a:t>Donc :</a:t>
            </a:r>
          </a:p>
          <a:p>
            <a:r>
              <a:rPr lang="fr-FR" sz="1200" b="0" i="0" u="none" strike="noStrike" kern="1200" baseline="0" dirty="0" smtClean="0">
                <a:solidFill>
                  <a:schemeClr val="tx1"/>
                </a:solidFill>
                <a:latin typeface="+mn-lt"/>
                <a:ea typeface="+mn-ea"/>
                <a:cs typeface="+mn-cs"/>
              </a:rPr>
              <a:t>- choisir avec pertinence les compétences à évaluer ;</a:t>
            </a:r>
          </a:p>
          <a:p>
            <a:r>
              <a:rPr lang="fr-FR" sz="1200" b="0" i="0" u="none" strike="noStrike" kern="1200" baseline="0" dirty="0" smtClean="0">
                <a:solidFill>
                  <a:schemeClr val="tx1"/>
                </a:solidFill>
                <a:latin typeface="+mn-lt"/>
                <a:ea typeface="+mn-ea"/>
                <a:cs typeface="+mn-cs"/>
              </a:rPr>
              <a:t>- évaluer de manière positive ;</a:t>
            </a:r>
          </a:p>
          <a:p>
            <a:r>
              <a:rPr lang="fr-FR" sz="1200" b="0" i="0" u="none" strike="noStrike" kern="1200" baseline="0" dirty="0" smtClean="0">
                <a:solidFill>
                  <a:schemeClr val="tx1"/>
                </a:solidFill>
                <a:latin typeface="+mn-lt"/>
                <a:ea typeface="+mn-ea"/>
                <a:cs typeface="+mn-cs"/>
              </a:rPr>
              <a:t>- évaluer en situation : ne pas créer de situation pour évaluer et tirer parti des situations de classe existantes ;</a:t>
            </a:r>
          </a:p>
          <a:p>
            <a:r>
              <a:rPr lang="fr-FR" sz="1200" b="0" i="0" u="none" strike="noStrike" kern="1200" baseline="0" dirty="0" smtClean="0">
                <a:solidFill>
                  <a:schemeClr val="tx1"/>
                </a:solidFill>
                <a:latin typeface="+mn-lt"/>
                <a:ea typeface="+mn-ea"/>
                <a:cs typeface="+mn-cs"/>
              </a:rPr>
              <a:t>- penser un outil qui s’inscrira dans le temps du cycle 1, sera facile d’utilisation, sera accessible dans tous les sens du terme par sa forme, son format, son contenu, pourra se modeler et remodeler en fonction des besoins, donc prévoir des systèmes de reliure pertinents et résistants : pinces, anneaux, vis, etc... </a:t>
            </a:r>
          </a:p>
          <a:p>
            <a:pPr marL="171450" indent="-171450">
              <a:buFontTx/>
              <a:buChar char="-"/>
            </a:pPr>
            <a:r>
              <a:rPr lang="fr-FR" sz="1200" b="0" i="0" u="none" strike="noStrike" kern="1200" baseline="0" dirty="0" smtClean="0">
                <a:solidFill>
                  <a:schemeClr val="tx1"/>
                </a:solidFill>
                <a:latin typeface="+mn-lt"/>
                <a:ea typeface="+mn-ea"/>
                <a:cs typeface="+mn-cs"/>
              </a:rPr>
              <a:t>bannir les situations standardisées (fiches...), les codifications de type « non acquis », les smileys... renoncer aux livrets scolaires.</a:t>
            </a:r>
          </a:p>
          <a:p>
            <a:pPr marL="171450" indent="-171450">
              <a:buFontTx/>
              <a:buChar char="-"/>
            </a:pPr>
            <a:r>
              <a:rPr lang="fr-FR" sz="1200" b="0" i="0" u="none" strike="noStrike" kern="1200" baseline="0" dirty="0" smtClean="0">
                <a:solidFill>
                  <a:schemeClr val="tx1"/>
                </a:solidFill>
                <a:latin typeface="+mn-lt"/>
                <a:ea typeface="+mn-ea"/>
                <a:cs typeface="+mn-cs"/>
              </a:rPr>
              <a:t>Il s’agira donc d’observer le « tout venant ». Pour cela il y aura 3 temps d’observation: les temps informels (accueil, enfants en activités/ espaces aménagés); le temps des ateliers dirigés (interactions, observations de tous les signes émis par les enfants; la dimension relative au devenir élève (attention à ne pas être trop normatif sur ce registre).</a:t>
            </a:r>
            <a:endParaRPr lang="fr-FR" dirty="0"/>
          </a:p>
        </p:txBody>
      </p:sp>
      <p:sp>
        <p:nvSpPr>
          <p:cNvPr id="4" name="Espace réservé du numéro de diapositive 3"/>
          <p:cNvSpPr>
            <a:spLocks noGrp="1"/>
          </p:cNvSpPr>
          <p:nvPr>
            <p:ph type="sldNum" sz="quarter" idx="10"/>
          </p:nvPr>
        </p:nvSpPr>
        <p:spPr/>
        <p:txBody>
          <a:bodyPr/>
          <a:lstStyle/>
          <a:p>
            <a:fld id="{19B057D6-AB4F-4E92-AC9F-15F015CCBF36}" type="slidenum">
              <a:rPr lang="fr-FR" smtClean="0"/>
              <a:t>9</a:t>
            </a:fld>
            <a:endParaRPr lang="fr-FR"/>
          </a:p>
        </p:txBody>
      </p:sp>
    </p:spTree>
    <p:extLst>
      <p:ext uri="{BB962C8B-B14F-4D97-AF65-F5344CB8AC3E}">
        <p14:creationId xmlns:p14="http://schemas.microsoft.com/office/powerpoint/2010/main" val="4254741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05/02/2018</a:t>
            </a:fld>
            <a:endParaRPr lang="fr-BE"/>
          </a:p>
        </p:txBody>
      </p:sp>
      <p:sp>
        <p:nvSpPr>
          <p:cNvPr id="5" name="Footer Placeholder 4"/>
          <p:cNvSpPr>
            <a:spLocks noGrp="1"/>
          </p:cNvSpPr>
          <p:nvPr>
            <p:ph type="ftr" sz="quarter" idx="11"/>
          </p:nvPr>
        </p:nvSpPr>
        <p:spPr/>
        <p:txBody>
          <a:bodyPr/>
          <a:lstStyle/>
          <a:p>
            <a:endParaRPr lang="fr-BE"/>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CF4668DC-857F-487D-BFFA-8C0CA5037977}" type="slidenum">
              <a:rPr lang="fr-BE" smtClean="0"/>
              <a:t>‹N°›</a:t>
            </a:fld>
            <a:endParaRPr lang="fr-BE"/>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fr-FR" smtClean="0"/>
              <a:t>Modifiez le style du titre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05/02/2018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A309A6D-C09C-4548-B29A-6CF363A7E532}" type="datetimeFigureOut">
              <a:rPr lang="fr-FR" smtClean="0"/>
              <a:t>05/02/2018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05/02/2018</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A309A6D-C09C-4548-B29A-6CF363A7E532}" type="datetimeFigureOut">
              <a:rPr lang="fr-FR" smtClean="0"/>
              <a:t>05/02/2018</a:t>
            </a:fld>
            <a:endParaRPr lang="fr-BE"/>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CF4668DC-857F-487D-BFFA-8C0CA5037977}" type="slidenum">
              <a:rPr lang="fr-BE" smtClean="0"/>
              <a:t>‹N°›</a:t>
            </a:fld>
            <a:endParaRPr lang="fr-BE"/>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fr-FR" smtClean="0"/>
              <a:t>Modifiez le style du titre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fr-FR" smtClean="0"/>
              <a:t>Modifiez le style du titre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t>05/02/2018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AA309A6D-C09C-4548-B29A-6CF363A7E532}" type="datetimeFigureOut">
              <a:rPr lang="fr-FR" smtClean="0"/>
              <a:t>05/02/2018</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AA309A6D-C09C-4548-B29A-6CF363A7E532}" type="datetimeFigureOut">
              <a:rPr lang="fr-FR" smtClean="0"/>
              <a:t>05/02/2018</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A309A6D-C09C-4548-B29A-6CF363A7E532}" type="datetimeFigureOut">
              <a:rPr lang="fr-FR" smtClean="0"/>
              <a:t>05/02/2018</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t>05/02/2018</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fr-FR" smtClean="0"/>
              <a:t>Modifiez le style du titre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5" name="Date Placeholder 4"/>
          <p:cNvSpPr>
            <a:spLocks noGrp="1"/>
          </p:cNvSpPr>
          <p:nvPr>
            <p:ph type="dt" sz="half" idx="10"/>
          </p:nvPr>
        </p:nvSpPr>
        <p:spPr/>
        <p:txBody>
          <a:bodyPr/>
          <a:lstStyle/>
          <a:p>
            <a:fld id="{AA309A6D-C09C-4548-B29A-6CF363A7E532}" type="datetimeFigureOut">
              <a:rPr lang="fr-FR" smtClean="0"/>
              <a:t>05/02/2018</a:t>
            </a:fld>
            <a:endParaRPr lang="fr-BE"/>
          </a:p>
        </p:txBody>
      </p:sp>
      <p:sp>
        <p:nvSpPr>
          <p:cNvPr id="7" name="Slide Number Placeholder 6"/>
          <p:cNvSpPr>
            <a:spLocks noGrp="1"/>
          </p:cNvSpPr>
          <p:nvPr>
            <p:ph type="sldNum" sz="quarter" idx="12"/>
          </p:nvPr>
        </p:nvSpPr>
        <p:spPr/>
        <p:txBody>
          <a:bodyPr/>
          <a:lstStyle/>
          <a:p>
            <a:fld id="{CF4668DC-857F-487D-BFFA-8C0CA5037977}" type="slidenum">
              <a:rPr lang="fr-BE" smtClean="0"/>
              <a:t>‹N°›</a:t>
            </a:fld>
            <a:endParaRPr lang="fr-BE"/>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fr-BE"/>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fr-FR" smtClean="0"/>
              <a:t>Modifiez le style du titre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A309A6D-C09C-4548-B29A-6CF363A7E532}" type="datetimeFigureOut">
              <a:rPr lang="fr-FR" smtClean="0"/>
              <a:t>05/02/2018</a:t>
            </a:fld>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CF4668DC-857F-487D-BFFA-8C0CA5037977}" type="slidenum">
              <a:rPr lang="fr-BE" smtClean="0"/>
              <a:t>‹N°›</a:t>
            </a:fld>
            <a:endParaRPr lang="fr-BE"/>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fr-FR" smtClean="0"/>
              <a:t>Modifiez le style du titre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Le%20carnet%20de%20suivi%202%20.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emf"/><Relationship Id="rId4" Type="http://schemas.openxmlformats.org/officeDocument/2006/relationships/package" Target="../embeddings/Document_Microsoft_Word.docx"/></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eduscol.education.fr/cid97131/suivi-et-evaluation-a-l-ecole-maternelle.html#lien3"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hyperlink" Target="Constat%20de%20r&#233;ussite%20en%20maternelle.%201%20-%20ScolaWebTV.mp4"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Carnet_de_suivi_MYRIAM_547707.pdf" TargetMode="External"/><Relationship Id="rId4" Type="http://schemas.openxmlformats.org/officeDocument/2006/relationships/hyperlink" Target="Cahier%20de%20progr&#232;s%20-%20Transcrire%20dans%20le%20journal.%20-%20ScolaWebTV.mp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Pour-une-&#233;volution-de-l&#233;cole-maternelle.-Organigramme-1-1.pdf"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synthese_des_acquis_maternelle_janv2016_52748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42805" y="4509120"/>
            <a:ext cx="6553200" cy="596280"/>
          </a:xfrm>
        </p:spPr>
        <p:txBody>
          <a:bodyPr>
            <a:normAutofit fontScale="40000" lnSpcReduction="20000"/>
          </a:bodyPr>
          <a:lstStyle/>
          <a:p>
            <a:r>
              <a:rPr lang="fr-FR" sz="3800" b="1" dirty="0" smtClean="0">
                <a:solidFill>
                  <a:schemeClr val="tx1"/>
                </a:solidFill>
              </a:rPr>
              <a:t>Semaine maternelle</a:t>
            </a:r>
          </a:p>
          <a:p>
            <a:endParaRPr lang="fr-FR" dirty="0" smtClean="0"/>
          </a:p>
          <a:p>
            <a:r>
              <a:rPr lang="fr-FR" sz="3000" dirty="0" smtClean="0"/>
              <a:t>Du 05 au 09 février 2018</a:t>
            </a:r>
            <a:endParaRPr lang="fr-FR" sz="3000" dirty="0"/>
          </a:p>
        </p:txBody>
      </p:sp>
      <p:sp>
        <p:nvSpPr>
          <p:cNvPr id="2" name="Titre 1"/>
          <p:cNvSpPr>
            <a:spLocks noGrp="1"/>
          </p:cNvSpPr>
          <p:nvPr>
            <p:ph type="ctrTitle"/>
          </p:nvPr>
        </p:nvSpPr>
        <p:spPr/>
        <p:txBody>
          <a:bodyPr/>
          <a:lstStyle/>
          <a:p>
            <a:r>
              <a:rPr lang="fr-FR" dirty="0" smtClean="0"/>
              <a:t>EVALUATION POSITIVE en MATERNELLE</a:t>
            </a:r>
            <a:endParaRPr lang="fr-FR" dirty="0"/>
          </a:p>
        </p:txBody>
      </p:sp>
    </p:spTree>
    <p:extLst>
      <p:ext uri="{BB962C8B-B14F-4D97-AF65-F5344CB8AC3E}">
        <p14:creationId xmlns:p14="http://schemas.microsoft.com/office/powerpoint/2010/main" val="195956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MISE EN OEUVRE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a:t>Prévoir une progressivité des apprentissages sur la totalité du cycle adossée sur les attendus de fin de cycle.</a:t>
            </a:r>
          </a:p>
          <a:p>
            <a:r>
              <a:rPr lang="fr-FR" dirty="0"/>
              <a:t>Construire une programmation annuelle.</a:t>
            </a:r>
          </a:p>
          <a:p>
            <a:r>
              <a:rPr lang="fr-FR" dirty="0" smtClean="0"/>
              <a:t>Construire </a:t>
            </a:r>
            <a:r>
              <a:rPr lang="fr-FR" dirty="0"/>
              <a:t>des séquences </a:t>
            </a:r>
            <a:r>
              <a:rPr lang="fr-FR" dirty="0" smtClean="0"/>
              <a:t>d’apprentissage</a:t>
            </a:r>
          </a:p>
          <a:p>
            <a:r>
              <a:rPr lang="fr-FR" dirty="0"/>
              <a:t>Renseigner le </a:t>
            </a:r>
            <a:r>
              <a:rPr lang="fr-FR" dirty="0">
                <a:hlinkClick r:id="rId3" action="ppaction://hlinkfile"/>
              </a:rPr>
              <a:t>carnet de suivi </a:t>
            </a:r>
            <a:r>
              <a:rPr lang="fr-FR" dirty="0"/>
              <a:t>en fonction des séquences d’apprentissage réellement mises en </a:t>
            </a:r>
            <a:r>
              <a:rPr lang="fr-FR" dirty="0" smtClean="0"/>
              <a:t>œuvre </a:t>
            </a:r>
            <a:r>
              <a:rPr lang="fr-FR" dirty="0"/>
              <a:t>au sein de la classe.</a:t>
            </a:r>
          </a:p>
          <a:p>
            <a:r>
              <a:rPr lang="fr-FR" dirty="0"/>
              <a:t>Définir 4 degrés de maîtrise de l’apprentissage.</a:t>
            </a:r>
          </a:p>
          <a:p>
            <a:r>
              <a:rPr lang="fr-FR" dirty="0"/>
              <a:t>Ne pas vouloir être exhaustif.</a:t>
            </a:r>
          </a:p>
          <a:p>
            <a:r>
              <a:rPr lang="fr-FR" dirty="0"/>
              <a:t>Apprendre ensemble et vivre ensemble n’est pas un domaine et n’est pas évalué en tant que tel</a:t>
            </a:r>
          </a:p>
        </p:txBody>
      </p:sp>
    </p:spTree>
    <p:extLst>
      <p:ext uri="{BB962C8B-B14F-4D97-AF65-F5344CB8AC3E}">
        <p14:creationId xmlns:p14="http://schemas.microsoft.com/office/powerpoint/2010/main" val="295514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Mise en œuvre </a:t>
            </a:r>
            <a:endParaRPr lang="fr-FR" dirty="0"/>
          </a:p>
        </p:txBody>
      </p:sp>
      <p:sp>
        <p:nvSpPr>
          <p:cNvPr id="3" name="Espace réservé du contenu 2"/>
          <p:cNvSpPr>
            <a:spLocks noGrp="1"/>
          </p:cNvSpPr>
          <p:nvPr>
            <p:ph idx="1"/>
          </p:nvPr>
        </p:nvSpPr>
        <p:spPr/>
        <p:txBody>
          <a:bodyPr/>
          <a:lstStyle/>
          <a:p>
            <a:r>
              <a:rPr lang="fr-FR" dirty="0"/>
              <a:t>Utiliser des mots simples sans négliger la terminologie des programmes.</a:t>
            </a:r>
          </a:p>
          <a:p>
            <a:r>
              <a:rPr lang="fr-FR" dirty="0"/>
              <a:t>Prendre appui sur les repères de progressivité.</a:t>
            </a:r>
          </a:p>
          <a:p>
            <a:r>
              <a:rPr lang="fr-FR" dirty="0"/>
              <a:t>Illustrer son propos par des exemples concrets.</a:t>
            </a:r>
          </a:p>
          <a:p>
            <a:r>
              <a:rPr lang="fr-FR" dirty="0"/>
              <a:t>Dater la réussite.</a:t>
            </a:r>
          </a:p>
        </p:txBody>
      </p:sp>
    </p:spTree>
    <p:extLst>
      <p:ext uri="{BB962C8B-B14F-4D97-AF65-F5344CB8AC3E}">
        <p14:creationId xmlns:p14="http://schemas.microsoft.com/office/powerpoint/2010/main" val="2566795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458" name="Objet 3"/>
          <p:cNvGraphicFramePr>
            <a:graphicFrameLocks noChangeAspect="1"/>
          </p:cNvGraphicFramePr>
          <p:nvPr/>
        </p:nvGraphicFramePr>
        <p:xfrm>
          <a:off x="252046" y="620714"/>
          <a:ext cx="8428892" cy="5832475"/>
        </p:xfrm>
        <a:graphic>
          <a:graphicData uri="http://schemas.openxmlformats.org/presentationml/2006/ole">
            <mc:AlternateContent xmlns:mc="http://schemas.openxmlformats.org/markup-compatibility/2006">
              <mc:Choice xmlns:v="urn:schemas-microsoft-com:vml" Requires="v">
                <p:oleObj spid="_x0000_s1039" name="Document" r:id="rId4" imgW="9861058" imgH="6298620" progId="Word.Document.12">
                  <p:embed/>
                </p:oleObj>
              </mc:Choice>
              <mc:Fallback>
                <p:oleObj name="Document" r:id="rId4" imgW="9861058" imgH="6298620"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2046" y="620714"/>
                        <a:ext cx="8428892" cy="58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05321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r>
              <a:rPr lang="fr-FR" altLang="fr-FR" smtClean="0"/>
              <a:t>Portrait de l’élève de PS</a:t>
            </a:r>
          </a:p>
        </p:txBody>
      </p:sp>
      <p:graphicFrame>
        <p:nvGraphicFramePr>
          <p:cNvPr id="4" name="Espace réservé du contenu 3"/>
          <p:cNvGraphicFramePr>
            <a:graphicFrameLocks noGrp="1"/>
          </p:cNvGraphicFramePr>
          <p:nvPr>
            <p:ph idx="1"/>
          </p:nvPr>
        </p:nvGraphicFramePr>
        <p:xfrm>
          <a:off x="2513135" y="1196976"/>
          <a:ext cx="4117731" cy="5545139"/>
        </p:xfrm>
        <a:graphic>
          <a:graphicData uri="http://schemas.openxmlformats.org/drawingml/2006/table">
            <a:tbl>
              <a:tblPr/>
              <a:tblGrid>
                <a:gridCol w="531934">
                  <a:extLst>
                    <a:ext uri="{9D8B030D-6E8A-4147-A177-3AD203B41FA5}">
                      <a16:colId xmlns:a16="http://schemas.microsoft.com/office/drawing/2014/main" val="20000"/>
                    </a:ext>
                  </a:extLst>
                </a:gridCol>
                <a:gridCol w="3585797">
                  <a:extLst>
                    <a:ext uri="{9D8B030D-6E8A-4147-A177-3AD203B41FA5}">
                      <a16:colId xmlns:a16="http://schemas.microsoft.com/office/drawing/2014/main" val="20001"/>
                    </a:ext>
                  </a:extLst>
                </a:gridCol>
              </a:tblGrid>
              <a:tr h="1617663">
                <a:tc>
                  <a:txBody>
                    <a:bodyPr/>
                    <a:lstStyle>
                      <a:lvl1pPr marL="34925" defTabSz="957263" eaLnBrk="0" hangingPunct="0">
                        <a:spcBef>
                          <a:spcPct val="20000"/>
                        </a:spcBef>
                        <a:tabLst>
                          <a:tab pos="449263" algn="l"/>
                          <a:tab pos="898525" algn="l"/>
                        </a:tabLst>
                        <a:defRPr sz="3000">
                          <a:solidFill>
                            <a:schemeClr val="tx1"/>
                          </a:solidFill>
                          <a:latin typeface="Arial" pitchFamily="34" charset="0"/>
                        </a:defRPr>
                      </a:lvl1pPr>
                      <a:lvl2pPr defTabSz="957263" eaLnBrk="0" hangingPunct="0">
                        <a:spcBef>
                          <a:spcPct val="20000"/>
                        </a:spcBef>
                        <a:tabLst>
                          <a:tab pos="449263" algn="l"/>
                          <a:tab pos="898525" algn="l"/>
                        </a:tabLst>
                        <a:defRPr sz="2600">
                          <a:solidFill>
                            <a:schemeClr val="tx1"/>
                          </a:solidFill>
                          <a:latin typeface="Arial" pitchFamily="34" charset="0"/>
                        </a:defRPr>
                      </a:lvl2pPr>
                      <a:lvl3pPr defTabSz="957263" eaLnBrk="0" hangingPunct="0">
                        <a:spcBef>
                          <a:spcPct val="20000"/>
                        </a:spcBef>
                        <a:tabLst>
                          <a:tab pos="449263" algn="l"/>
                          <a:tab pos="898525" algn="l"/>
                        </a:tabLst>
                        <a:defRPr sz="2100">
                          <a:solidFill>
                            <a:schemeClr val="tx1"/>
                          </a:solidFill>
                          <a:latin typeface="Arial" pitchFamily="34" charset="0"/>
                        </a:defRPr>
                      </a:lvl3pPr>
                      <a:lvl4pPr defTabSz="957263" eaLnBrk="0" hangingPunct="0">
                        <a:spcBef>
                          <a:spcPct val="20000"/>
                        </a:spcBef>
                        <a:tabLst>
                          <a:tab pos="449263" algn="l"/>
                          <a:tab pos="898525" algn="l"/>
                        </a:tabLst>
                        <a:defRPr sz="1900">
                          <a:solidFill>
                            <a:schemeClr val="tx1"/>
                          </a:solidFill>
                          <a:latin typeface="Arial" pitchFamily="34" charset="0"/>
                        </a:defRPr>
                      </a:lvl4pPr>
                      <a:lvl5pPr defTabSz="957263" eaLnBrk="0" hangingPunct="0">
                        <a:spcBef>
                          <a:spcPct val="20000"/>
                        </a:spcBef>
                        <a:tabLst>
                          <a:tab pos="449263" algn="l"/>
                          <a:tab pos="898525" algn="l"/>
                        </a:tabLst>
                        <a:defRPr sz="1900">
                          <a:solidFill>
                            <a:schemeClr val="tx1"/>
                          </a:solidFill>
                          <a:latin typeface="Arial" pitchFamily="34" charset="0"/>
                        </a:defRPr>
                      </a:lvl5pPr>
                      <a:lvl6pPr marL="23717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6pPr>
                      <a:lvl7pPr marL="28289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7pPr>
                      <a:lvl8pPr marL="32861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8pPr>
                      <a:lvl9pPr marL="37433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9pPr>
                    </a:lstStyle>
                    <a:p>
                      <a:pPr marL="34925" marR="0" lvl="0" indent="0" algn="ctr" defTabSz="957263" rtl="0" eaLnBrk="1" fontAlgn="base" latinLnBrk="0" hangingPunct="1">
                        <a:lnSpc>
                          <a:spcPct val="100000"/>
                        </a:lnSpc>
                        <a:spcBef>
                          <a:spcPct val="0"/>
                        </a:spcBef>
                        <a:spcAft>
                          <a:spcPct val="0"/>
                        </a:spcAft>
                        <a:buClrTx/>
                        <a:buSzTx/>
                        <a:buFontTx/>
                        <a:buNone/>
                        <a:tabLst>
                          <a:tab pos="449263" algn="l"/>
                          <a:tab pos="898525" algn="l"/>
                        </a:tabLst>
                      </a:pPr>
                      <a:r>
                        <a:rPr kumimoji="0" lang="fr-FR" altLang="fr-FR" sz="600" b="0" i="0" u="none" strike="noStrike" cap="none" normalizeH="0" baseline="0" smtClean="0">
                          <a:ln>
                            <a:noFill/>
                          </a:ln>
                          <a:solidFill>
                            <a:srgbClr val="000000"/>
                          </a:solidFill>
                          <a:effectLst/>
                          <a:latin typeface="Arial" pitchFamily="34" charset="0"/>
                        </a:rPr>
                        <a:t>Instrumental</a:t>
                      </a:r>
                      <a:endParaRPr kumimoji="0" lang="fr-FR" altLang="fr-FR" sz="800" b="0" i="0" u="none" strike="noStrike" cap="none" normalizeH="0" baseline="0" smtClean="0">
                        <a:ln>
                          <a:noFill/>
                        </a:ln>
                        <a:solidFill>
                          <a:srgbClr val="000000"/>
                        </a:solidFill>
                        <a:effectLst/>
                        <a:latin typeface="Arial" pitchFamily="34" charset="0"/>
                      </a:endParaRPr>
                    </a:p>
                    <a:p>
                      <a:pPr marL="34925" marR="0" lvl="0" indent="0" algn="ctr" defTabSz="957263" rtl="0" eaLnBrk="1" fontAlgn="base" latinLnBrk="0" hangingPunct="1">
                        <a:lnSpc>
                          <a:spcPct val="100000"/>
                        </a:lnSpc>
                        <a:spcBef>
                          <a:spcPct val="0"/>
                        </a:spcBef>
                        <a:spcAft>
                          <a:spcPct val="0"/>
                        </a:spcAft>
                        <a:buClrTx/>
                        <a:buSzTx/>
                        <a:buFontTx/>
                        <a:buNone/>
                        <a:tabLst>
                          <a:tab pos="449263" algn="l"/>
                          <a:tab pos="898525" algn="l"/>
                        </a:tabLst>
                      </a:pPr>
                      <a:r>
                        <a:rPr kumimoji="0" lang="fr-FR" altLang="fr-FR" sz="500" b="0" i="0" u="none" strike="noStrike" cap="none" normalizeH="0" baseline="0" smtClean="0">
                          <a:ln>
                            <a:noFill/>
                          </a:ln>
                          <a:solidFill>
                            <a:srgbClr val="000000"/>
                          </a:solidFill>
                          <a:effectLst/>
                          <a:latin typeface="Arial" pitchFamily="34" charset="0"/>
                        </a:rPr>
                        <a:t>environnemental: (utilisation de son environnement, usage de ses cinq sens, aisance corporelle, gestuelle…)</a:t>
                      </a:r>
                      <a:endParaRPr kumimoji="0" lang="fr-FR" altLang="fr-FR" sz="800" b="0" i="0" u="none" strike="noStrike" cap="none" normalizeH="0" baseline="0" smtClean="0">
                        <a:ln>
                          <a:noFill/>
                        </a:ln>
                        <a:solidFill>
                          <a:srgbClr val="000000"/>
                        </a:solidFill>
                        <a:effectLst/>
                        <a:latin typeface="Helvetica" pitchFamily="34" charset="0"/>
                        <a:ea typeface="ヒラギノ角ゴ Pro W3"/>
                        <a:cs typeface="Times New Roman"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marL="34925"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3000">
                          <a:solidFill>
                            <a:schemeClr val="tx1"/>
                          </a:solidFill>
                          <a:latin typeface="Arial" pitchFamily="34" charset="0"/>
                        </a:defRPr>
                      </a:lvl1pPr>
                      <a:lvl2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2600">
                          <a:solidFill>
                            <a:schemeClr val="tx1"/>
                          </a:solidFill>
                          <a:latin typeface="Arial" pitchFamily="34" charset="0"/>
                        </a:defRPr>
                      </a:lvl2pPr>
                      <a:lvl3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2100">
                          <a:solidFill>
                            <a:schemeClr val="tx1"/>
                          </a:solidFill>
                          <a:latin typeface="Arial" pitchFamily="34" charset="0"/>
                        </a:defRPr>
                      </a:lvl3pPr>
                      <a:lvl4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4pPr>
                      <a:lvl5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5pPr>
                      <a:lvl6pPr marL="23717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6pPr>
                      <a:lvl7pPr marL="28289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7pPr>
                      <a:lvl8pPr marL="32861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8pPr>
                      <a:lvl9pPr marL="37433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9pPr>
                    </a:lstStyle>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400" b="0" i="0" u="none" strike="noStrike" cap="none" normalizeH="0" baseline="0" smtClean="0">
                          <a:ln>
                            <a:noFill/>
                          </a:ln>
                          <a:solidFill>
                            <a:srgbClr val="000000"/>
                          </a:solidFill>
                          <a:effectLst/>
                          <a:latin typeface="Arial" pitchFamily="34" charset="0"/>
                        </a:rPr>
                        <a:t> </a:t>
                      </a:r>
                      <a:endParaRPr kumimoji="0" lang="fr-FR" altLang="fr-FR" sz="600" b="0" i="0" u="none" strike="noStrike" cap="none" normalizeH="0" baseline="0" smtClean="0">
                        <a:ln>
                          <a:noFill/>
                        </a:ln>
                        <a:solidFill>
                          <a:srgbClr val="000000"/>
                        </a:solidFill>
                        <a:effectLst/>
                        <a:latin typeface="Arial" pitchFamily="34" charset="0"/>
                      </a:endParaRP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Utilise-t-il les différents espaces de la classe ? (Spontanément, adéquatement, …)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Accepte-t-il facilement de s’engager dans des conduites motrices (individuelles, collectives)? Comment s’engage t’il dans ces activités ? (spontanément, avec sollicitation, prend-il des risques ?......)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800" b="0" i="0" u="none" strike="noStrike" cap="none" normalizeH="0" baseline="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Quelle est son attitude sur les temps de récréation ? (actif, passif …..) </a:t>
                      </a:r>
                      <a:endParaRPr kumimoji="0" lang="fr-FR" altLang="fr-FR" sz="800" b="0" i="0" u="none" strike="noStrike" cap="none" normalizeH="0" baseline="0" smtClean="0">
                        <a:ln>
                          <a:noFill/>
                        </a:ln>
                        <a:solidFill>
                          <a:srgbClr val="000000"/>
                        </a:solidFill>
                        <a:effectLst/>
                        <a:latin typeface="Arial" pitchFamily="34" charset="0"/>
                      </a:endParaRP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 </a:t>
                      </a:r>
                      <a:endParaRPr kumimoji="0" lang="fr-FR" altLang="fr-FR" sz="800" b="0" i="0" u="none" strike="noStrike" cap="none" normalizeH="0" baseline="0" smtClean="0">
                        <a:ln>
                          <a:noFill/>
                        </a:ln>
                        <a:solidFill>
                          <a:srgbClr val="000000"/>
                        </a:solidFill>
                        <a:effectLst/>
                        <a:latin typeface="Arial" pitchFamily="34" charset="0"/>
                      </a:endParaRP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400" b="0" i="0" u="none" strike="noStrike" cap="none" normalizeH="0" baseline="0" smtClean="0">
                          <a:ln>
                            <a:noFill/>
                          </a:ln>
                          <a:solidFill>
                            <a:srgbClr val="000000"/>
                          </a:solidFill>
                          <a:effectLst/>
                          <a:latin typeface="Arial" pitchFamily="34" charset="0"/>
                        </a:rPr>
                        <a:t> </a:t>
                      </a:r>
                      <a:endParaRPr kumimoji="0" lang="fr-FR" altLang="fr-FR" sz="800" b="0" i="0" u="none" strike="noStrike" cap="none" normalizeH="0" baseline="0" smtClean="0">
                        <a:ln>
                          <a:noFill/>
                        </a:ln>
                        <a:solidFill>
                          <a:srgbClr val="000000"/>
                        </a:solidFill>
                        <a:effectLst/>
                        <a:latin typeface="Helvetica" pitchFamily="34" charset="0"/>
                        <a:ea typeface="ヒラギノ角ゴ Pro W3"/>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0"/>
                  </a:ext>
                </a:extLst>
              </a:tr>
              <a:tr h="1270000">
                <a:tc>
                  <a:txBody>
                    <a:bodyPr/>
                    <a:lstStyle>
                      <a:lvl1pPr marL="34925" defTabSz="957263" eaLnBrk="0" hangingPunct="0">
                        <a:spcBef>
                          <a:spcPct val="20000"/>
                        </a:spcBef>
                        <a:tabLst>
                          <a:tab pos="449263" algn="l"/>
                          <a:tab pos="898525" algn="l"/>
                        </a:tabLst>
                        <a:defRPr sz="3000">
                          <a:solidFill>
                            <a:schemeClr val="tx1"/>
                          </a:solidFill>
                          <a:latin typeface="Arial" pitchFamily="34" charset="0"/>
                        </a:defRPr>
                      </a:lvl1pPr>
                      <a:lvl2pPr defTabSz="957263" eaLnBrk="0" hangingPunct="0">
                        <a:spcBef>
                          <a:spcPct val="20000"/>
                        </a:spcBef>
                        <a:tabLst>
                          <a:tab pos="449263" algn="l"/>
                          <a:tab pos="898525" algn="l"/>
                        </a:tabLst>
                        <a:defRPr sz="2600">
                          <a:solidFill>
                            <a:schemeClr val="tx1"/>
                          </a:solidFill>
                          <a:latin typeface="Arial" pitchFamily="34" charset="0"/>
                        </a:defRPr>
                      </a:lvl2pPr>
                      <a:lvl3pPr defTabSz="957263" eaLnBrk="0" hangingPunct="0">
                        <a:spcBef>
                          <a:spcPct val="20000"/>
                        </a:spcBef>
                        <a:tabLst>
                          <a:tab pos="449263" algn="l"/>
                          <a:tab pos="898525" algn="l"/>
                        </a:tabLst>
                        <a:defRPr sz="2100">
                          <a:solidFill>
                            <a:schemeClr val="tx1"/>
                          </a:solidFill>
                          <a:latin typeface="Arial" pitchFamily="34" charset="0"/>
                        </a:defRPr>
                      </a:lvl3pPr>
                      <a:lvl4pPr defTabSz="957263" eaLnBrk="0" hangingPunct="0">
                        <a:spcBef>
                          <a:spcPct val="20000"/>
                        </a:spcBef>
                        <a:tabLst>
                          <a:tab pos="449263" algn="l"/>
                          <a:tab pos="898525" algn="l"/>
                        </a:tabLst>
                        <a:defRPr sz="1900">
                          <a:solidFill>
                            <a:schemeClr val="tx1"/>
                          </a:solidFill>
                          <a:latin typeface="Arial" pitchFamily="34" charset="0"/>
                        </a:defRPr>
                      </a:lvl4pPr>
                      <a:lvl5pPr defTabSz="957263" eaLnBrk="0" hangingPunct="0">
                        <a:spcBef>
                          <a:spcPct val="20000"/>
                        </a:spcBef>
                        <a:tabLst>
                          <a:tab pos="449263" algn="l"/>
                          <a:tab pos="898525" algn="l"/>
                        </a:tabLst>
                        <a:defRPr sz="1900">
                          <a:solidFill>
                            <a:schemeClr val="tx1"/>
                          </a:solidFill>
                          <a:latin typeface="Arial" pitchFamily="34" charset="0"/>
                        </a:defRPr>
                      </a:lvl5pPr>
                      <a:lvl6pPr marL="23717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6pPr>
                      <a:lvl7pPr marL="28289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7pPr>
                      <a:lvl8pPr marL="32861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8pPr>
                      <a:lvl9pPr marL="37433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9pPr>
                    </a:lstStyle>
                    <a:p>
                      <a:pPr marL="34925" marR="0" lvl="0" indent="0" algn="ctr" defTabSz="957263" rtl="0" eaLnBrk="1" fontAlgn="base" latinLnBrk="0" hangingPunct="1">
                        <a:lnSpc>
                          <a:spcPct val="100000"/>
                        </a:lnSpc>
                        <a:spcBef>
                          <a:spcPct val="0"/>
                        </a:spcBef>
                        <a:spcAft>
                          <a:spcPct val="0"/>
                        </a:spcAft>
                        <a:buClrTx/>
                        <a:buSzTx/>
                        <a:buFontTx/>
                        <a:buNone/>
                        <a:tabLst>
                          <a:tab pos="449263" algn="l"/>
                          <a:tab pos="898525" algn="l"/>
                        </a:tabLst>
                      </a:pPr>
                      <a:r>
                        <a:rPr kumimoji="0" lang="fr-FR" altLang="fr-FR" sz="600" b="0" i="0" u="none" strike="noStrike" cap="none" normalizeH="0" baseline="0" smtClean="0">
                          <a:ln>
                            <a:noFill/>
                          </a:ln>
                          <a:solidFill>
                            <a:srgbClr val="000000"/>
                          </a:solidFill>
                          <a:effectLst/>
                          <a:latin typeface="Arial" pitchFamily="34" charset="0"/>
                        </a:rPr>
                        <a:t>Relationnel /</a:t>
                      </a:r>
                      <a:r>
                        <a:rPr kumimoji="0" lang="fr-FR" altLang="fr-FR" sz="500" b="0" i="0" u="none" strike="noStrike" cap="none" normalizeH="0" baseline="0" smtClean="0">
                          <a:ln>
                            <a:noFill/>
                          </a:ln>
                          <a:solidFill>
                            <a:srgbClr val="000000"/>
                          </a:solidFill>
                          <a:effectLst/>
                          <a:latin typeface="Arial" pitchFamily="34" charset="0"/>
                        </a:rPr>
                        <a:t> affectif / social</a:t>
                      </a:r>
                      <a:endParaRPr kumimoji="0" lang="fr-FR" altLang="fr-FR" sz="800" b="0" i="0" u="none" strike="noStrike" cap="none" normalizeH="0" baseline="0" smtClean="0">
                        <a:ln>
                          <a:noFill/>
                        </a:ln>
                        <a:solidFill>
                          <a:srgbClr val="000000"/>
                        </a:solidFill>
                        <a:effectLst/>
                        <a:latin typeface="Arial" pitchFamily="34" charset="0"/>
                      </a:endParaRPr>
                    </a:p>
                    <a:p>
                      <a:pPr marL="34925" marR="0" lvl="0" indent="0" algn="ctr" defTabSz="957263" rtl="0" eaLnBrk="1" fontAlgn="base" latinLnBrk="0" hangingPunct="1">
                        <a:lnSpc>
                          <a:spcPct val="100000"/>
                        </a:lnSpc>
                        <a:spcBef>
                          <a:spcPct val="0"/>
                        </a:spcBef>
                        <a:spcAft>
                          <a:spcPct val="0"/>
                        </a:spcAft>
                        <a:buClrTx/>
                        <a:buSzTx/>
                        <a:buFontTx/>
                        <a:buNone/>
                        <a:tabLst>
                          <a:tab pos="449263" algn="l"/>
                          <a:tab pos="898525" algn="l"/>
                        </a:tabLst>
                      </a:pPr>
                      <a:r>
                        <a:rPr kumimoji="0" lang="fr-FR" altLang="fr-FR" sz="500" b="0" i="0" u="none" strike="noStrike" cap="none" normalizeH="0" baseline="0" smtClean="0">
                          <a:ln>
                            <a:noFill/>
                          </a:ln>
                          <a:solidFill>
                            <a:srgbClr val="000000"/>
                          </a:solidFill>
                          <a:effectLst/>
                          <a:latin typeface="Arial" pitchFamily="34" charset="0"/>
                        </a:rPr>
                        <a:t>(par rapport à lui même, ses pairs et les adultes de l’équipe éducative)</a:t>
                      </a:r>
                      <a:endParaRPr kumimoji="0" lang="fr-FR" altLang="fr-FR" sz="800" b="0" i="0" u="none" strike="noStrike" cap="none" normalizeH="0" baseline="0" smtClean="0">
                        <a:ln>
                          <a:noFill/>
                        </a:ln>
                        <a:solidFill>
                          <a:srgbClr val="000000"/>
                        </a:solidFill>
                        <a:effectLst/>
                        <a:latin typeface="Arial" pitchFamily="34" charset="0"/>
                      </a:endParaRPr>
                    </a:p>
                    <a:p>
                      <a:pPr marL="34925" marR="0" lvl="0" indent="0" algn="ctr" defTabSz="957263" rtl="0" eaLnBrk="1" fontAlgn="base" latinLnBrk="0" hangingPunct="1">
                        <a:lnSpc>
                          <a:spcPct val="100000"/>
                        </a:lnSpc>
                        <a:spcBef>
                          <a:spcPct val="0"/>
                        </a:spcBef>
                        <a:spcAft>
                          <a:spcPct val="0"/>
                        </a:spcAft>
                        <a:buClrTx/>
                        <a:buSzTx/>
                        <a:buFontTx/>
                        <a:buNone/>
                        <a:tabLst>
                          <a:tab pos="449263" algn="l"/>
                          <a:tab pos="898525" algn="l"/>
                        </a:tabLst>
                      </a:pPr>
                      <a:r>
                        <a:rPr kumimoji="0" lang="fr-FR" altLang="fr-FR" sz="400" b="0" i="0" u="none" strike="noStrike" cap="none" normalizeH="0" baseline="0" smtClean="0">
                          <a:ln>
                            <a:noFill/>
                          </a:ln>
                          <a:solidFill>
                            <a:srgbClr val="000000"/>
                          </a:solidFill>
                          <a:effectLst/>
                          <a:latin typeface="Arial" pitchFamily="34" charset="0"/>
                        </a:rPr>
                        <a:t>(Ces questions sont la plus part en référence au pilier 6)</a:t>
                      </a:r>
                      <a:endParaRPr kumimoji="0" lang="fr-FR" altLang="fr-FR" sz="800" b="0" i="0" u="none" strike="noStrike" cap="none" normalizeH="0" baseline="0" smtClean="0">
                        <a:ln>
                          <a:noFill/>
                        </a:ln>
                        <a:solidFill>
                          <a:srgbClr val="000000"/>
                        </a:solidFill>
                        <a:effectLst/>
                        <a:latin typeface="Helvetica" pitchFamily="34" charset="0"/>
                        <a:ea typeface="ヒラギノ角ゴ Pro W3"/>
                        <a:cs typeface="Times New Roman"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marL="34925"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3000">
                          <a:solidFill>
                            <a:schemeClr val="tx1"/>
                          </a:solidFill>
                          <a:latin typeface="Arial" pitchFamily="34" charset="0"/>
                        </a:defRPr>
                      </a:lvl1pPr>
                      <a:lvl2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2600">
                          <a:solidFill>
                            <a:schemeClr val="tx1"/>
                          </a:solidFill>
                          <a:latin typeface="Arial" pitchFamily="34" charset="0"/>
                        </a:defRPr>
                      </a:lvl2pPr>
                      <a:lvl3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2100">
                          <a:solidFill>
                            <a:schemeClr val="tx1"/>
                          </a:solidFill>
                          <a:latin typeface="Arial" pitchFamily="34" charset="0"/>
                        </a:defRPr>
                      </a:lvl3pPr>
                      <a:lvl4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4pPr>
                      <a:lvl5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5pPr>
                      <a:lvl6pPr marL="23717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6pPr>
                      <a:lvl7pPr marL="28289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7pPr>
                      <a:lvl8pPr marL="32861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8pPr>
                      <a:lvl9pPr marL="37433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9pPr>
                    </a:lstStyle>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400" b="0" i="0" u="none" strike="noStrike" cap="none" normalizeH="0" baseline="0" smtClean="0">
                          <a:ln>
                            <a:noFill/>
                          </a:ln>
                          <a:solidFill>
                            <a:srgbClr val="000000"/>
                          </a:solidFill>
                          <a:effectLst/>
                          <a:latin typeface="Arial" pitchFamily="34" charset="0"/>
                        </a:rPr>
                        <a:t> </a:t>
                      </a:r>
                      <a:endParaRPr kumimoji="0" lang="fr-FR" altLang="fr-FR" sz="600" b="0" i="0" u="none" strike="noStrike" cap="none" normalizeH="0" baseline="0" smtClean="0">
                        <a:ln>
                          <a:noFill/>
                        </a:ln>
                        <a:solidFill>
                          <a:srgbClr val="000000"/>
                        </a:solidFill>
                        <a:effectLst/>
                        <a:latin typeface="Arial" pitchFamily="34" charset="0"/>
                      </a:endParaRPr>
                    </a:p>
                    <a:p>
                      <a:pPr marL="34925" marR="0" lvl="0" indent="0" algn="l" defTabSz="957263" rtl="0" eaLnBrk="1" fontAlgn="base" latinLnBrk="0" hangingPunct="1">
                        <a:lnSpc>
                          <a:spcPct val="90000"/>
                        </a:lnSpc>
                        <a:spcBef>
                          <a:spcPts val="10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Comment communique-t-il ?  à l’école ? à la maison ? </a:t>
                      </a:r>
                      <a:endParaRPr kumimoji="0" lang="fr-FR" altLang="fr-FR" sz="800" b="0" i="0" u="none" strike="noStrike" cap="none" normalizeH="0" baseline="0" smtClean="0">
                        <a:ln>
                          <a:noFill/>
                        </a:ln>
                        <a:solidFill>
                          <a:srgbClr val="000000"/>
                        </a:solidFill>
                        <a:effectLst/>
                        <a:latin typeface="Arial" pitchFamily="34" charset="0"/>
                      </a:endParaRP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Ose-t-il prendre la parole devant les autres ? (en petit groupe, en grand groupe, spontanément, avec une sollicitation...)</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Accepte-il de jouer  avec un ou plusieurs camarades ? plus ou moins longtemps ? dans quelles situations ? Préfère-t-il jouer seul ?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Quelle relation établit-il avec les autres ?</a:t>
                      </a:r>
                      <a:r>
                        <a:rPr kumimoji="0" lang="fr-FR" altLang="fr-FR" sz="400" b="0" i="0" u="none" strike="noStrike" cap="none" normalizeH="0" baseline="0" smtClean="0">
                          <a:ln>
                            <a:noFill/>
                          </a:ln>
                          <a:solidFill>
                            <a:srgbClr val="000000"/>
                          </a:solidFill>
                          <a:effectLst/>
                          <a:latin typeface="Arial" pitchFamily="34" charset="0"/>
                        </a:rPr>
                        <a:t> </a:t>
                      </a:r>
                      <a:endParaRPr kumimoji="0" lang="fr-FR" altLang="fr-FR" sz="600" b="0" i="0" u="none" strike="noStrike" cap="none" normalizeH="0" baseline="0" smtClean="0">
                        <a:ln>
                          <a:noFill/>
                        </a:ln>
                        <a:solidFill>
                          <a:srgbClr val="000000"/>
                        </a:solidFill>
                        <a:effectLst/>
                        <a:latin typeface="Times New Roman" pitchFamily="18"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1"/>
                  </a:ext>
                </a:extLst>
              </a:tr>
              <a:tr h="1112838">
                <a:tc>
                  <a:txBody>
                    <a:bodyPr/>
                    <a:lstStyle>
                      <a:lvl1pPr marL="34925" defTabSz="957263" eaLnBrk="0" hangingPunct="0">
                        <a:spcBef>
                          <a:spcPct val="20000"/>
                        </a:spcBef>
                        <a:tabLst>
                          <a:tab pos="449263" algn="l"/>
                          <a:tab pos="898525" algn="l"/>
                        </a:tabLst>
                        <a:defRPr sz="3000">
                          <a:solidFill>
                            <a:schemeClr val="tx1"/>
                          </a:solidFill>
                          <a:latin typeface="Arial" pitchFamily="34" charset="0"/>
                        </a:defRPr>
                      </a:lvl1pPr>
                      <a:lvl2pPr defTabSz="957263" eaLnBrk="0" hangingPunct="0">
                        <a:spcBef>
                          <a:spcPct val="20000"/>
                        </a:spcBef>
                        <a:tabLst>
                          <a:tab pos="449263" algn="l"/>
                          <a:tab pos="898525" algn="l"/>
                        </a:tabLst>
                        <a:defRPr sz="2600">
                          <a:solidFill>
                            <a:schemeClr val="tx1"/>
                          </a:solidFill>
                          <a:latin typeface="Arial" pitchFamily="34" charset="0"/>
                        </a:defRPr>
                      </a:lvl2pPr>
                      <a:lvl3pPr defTabSz="957263" eaLnBrk="0" hangingPunct="0">
                        <a:spcBef>
                          <a:spcPct val="20000"/>
                        </a:spcBef>
                        <a:tabLst>
                          <a:tab pos="449263" algn="l"/>
                          <a:tab pos="898525" algn="l"/>
                        </a:tabLst>
                        <a:defRPr sz="2100">
                          <a:solidFill>
                            <a:schemeClr val="tx1"/>
                          </a:solidFill>
                          <a:latin typeface="Arial" pitchFamily="34" charset="0"/>
                        </a:defRPr>
                      </a:lvl3pPr>
                      <a:lvl4pPr defTabSz="957263" eaLnBrk="0" hangingPunct="0">
                        <a:spcBef>
                          <a:spcPct val="20000"/>
                        </a:spcBef>
                        <a:tabLst>
                          <a:tab pos="449263" algn="l"/>
                          <a:tab pos="898525" algn="l"/>
                        </a:tabLst>
                        <a:defRPr sz="1900">
                          <a:solidFill>
                            <a:schemeClr val="tx1"/>
                          </a:solidFill>
                          <a:latin typeface="Arial" pitchFamily="34" charset="0"/>
                        </a:defRPr>
                      </a:lvl4pPr>
                      <a:lvl5pPr defTabSz="957263" eaLnBrk="0" hangingPunct="0">
                        <a:spcBef>
                          <a:spcPct val="20000"/>
                        </a:spcBef>
                        <a:tabLst>
                          <a:tab pos="449263" algn="l"/>
                          <a:tab pos="898525" algn="l"/>
                        </a:tabLst>
                        <a:defRPr sz="1900">
                          <a:solidFill>
                            <a:schemeClr val="tx1"/>
                          </a:solidFill>
                          <a:latin typeface="Arial" pitchFamily="34" charset="0"/>
                        </a:defRPr>
                      </a:lvl5pPr>
                      <a:lvl6pPr marL="23717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6pPr>
                      <a:lvl7pPr marL="28289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7pPr>
                      <a:lvl8pPr marL="32861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8pPr>
                      <a:lvl9pPr marL="3743325" indent="-85725" defTabSz="957263" eaLnBrk="0" fontAlgn="base" hangingPunct="0">
                        <a:spcBef>
                          <a:spcPct val="20000"/>
                        </a:spcBef>
                        <a:spcAft>
                          <a:spcPct val="0"/>
                        </a:spcAft>
                        <a:tabLst>
                          <a:tab pos="449263" algn="l"/>
                          <a:tab pos="898525" algn="l"/>
                        </a:tabLst>
                        <a:defRPr sz="1900">
                          <a:solidFill>
                            <a:schemeClr val="tx1"/>
                          </a:solidFill>
                          <a:latin typeface="Arial" pitchFamily="34" charset="0"/>
                        </a:defRPr>
                      </a:lvl9pPr>
                    </a:lstStyle>
                    <a:p>
                      <a:pPr marL="34925" marR="0" lvl="0" indent="0" algn="ctr" defTabSz="957263" rtl="0" eaLnBrk="1" fontAlgn="base" latinLnBrk="0" hangingPunct="1">
                        <a:lnSpc>
                          <a:spcPct val="100000"/>
                        </a:lnSpc>
                        <a:spcBef>
                          <a:spcPct val="0"/>
                        </a:spcBef>
                        <a:spcAft>
                          <a:spcPct val="0"/>
                        </a:spcAft>
                        <a:buClrTx/>
                        <a:buSzTx/>
                        <a:buFontTx/>
                        <a:buNone/>
                        <a:tabLst>
                          <a:tab pos="449263" algn="l"/>
                          <a:tab pos="898525" algn="l"/>
                        </a:tabLst>
                      </a:pPr>
                      <a:r>
                        <a:rPr kumimoji="0" lang="fr-FR" altLang="fr-FR" sz="600" b="0" i="0" u="none" strike="noStrike" cap="none" normalizeH="0" baseline="0" smtClean="0">
                          <a:ln>
                            <a:noFill/>
                          </a:ln>
                          <a:solidFill>
                            <a:srgbClr val="000000"/>
                          </a:solidFill>
                          <a:effectLst/>
                          <a:latin typeface="Arial" pitchFamily="34" charset="0"/>
                        </a:rPr>
                        <a:t>Cognitif</a:t>
                      </a:r>
                      <a:endParaRPr kumimoji="0" lang="fr-FR" altLang="fr-FR" sz="800" b="0" i="0" u="none" strike="noStrike" cap="none" normalizeH="0" baseline="0" smtClean="0">
                        <a:ln>
                          <a:noFill/>
                        </a:ln>
                        <a:solidFill>
                          <a:srgbClr val="000000"/>
                        </a:solidFill>
                        <a:effectLst/>
                        <a:latin typeface="Arial" pitchFamily="34" charset="0"/>
                      </a:endParaRPr>
                    </a:p>
                    <a:p>
                      <a:pPr marL="34925" marR="0" lvl="0" indent="0" algn="ctr" defTabSz="957263" rtl="0" eaLnBrk="1" fontAlgn="base" latinLnBrk="0" hangingPunct="1">
                        <a:lnSpc>
                          <a:spcPct val="100000"/>
                        </a:lnSpc>
                        <a:spcBef>
                          <a:spcPct val="0"/>
                        </a:spcBef>
                        <a:spcAft>
                          <a:spcPct val="0"/>
                        </a:spcAft>
                        <a:buClrTx/>
                        <a:buSzTx/>
                        <a:buFontTx/>
                        <a:buNone/>
                        <a:tabLst>
                          <a:tab pos="449263" algn="l"/>
                          <a:tab pos="898525" algn="l"/>
                        </a:tabLst>
                      </a:pPr>
                      <a:r>
                        <a:rPr kumimoji="0" lang="fr-FR" altLang="fr-FR" sz="500" b="0" i="0" u="none" strike="noStrike" cap="none" normalizeH="0" baseline="0" smtClean="0">
                          <a:ln>
                            <a:noFill/>
                          </a:ln>
                          <a:solidFill>
                            <a:srgbClr val="000000"/>
                          </a:solidFill>
                          <a:effectLst/>
                          <a:latin typeface="Arial" pitchFamily="34" charset="0"/>
                        </a:rPr>
                        <a:t>(attention, mémoire, raisonnement, langage, stratégies, utilisation des informations..)</a:t>
                      </a:r>
                      <a:endParaRPr kumimoji="0" lang="fr-FR" altLang="fr-FR" sz="800" b="0" i="0" u="none" strike="noStrike" cap="none" normalizeH="0" baseline="0" smtClean="0">
                        <a:ln>
                          <a:noFill/>
                        </a:ln>
                        <a:solidFill>
                          <a:srgbClr val="000000"/>
                        </a:solidFill>
                        <a:effectLst/>
                        <a:latin typeface="Arial" pitchFamily="34" charset="0"/>
                      </a:endParaRPr>
                    </a:p>
                    <a:p>
                      <a:pPr marL="34925" marR="0" lvl="0" indent="0" algn="ctr" defTabSz="957263" rtl="0" eaLnBrk="1" fontAlgn="base" latinLnBrk="0" hangingPunct="1">
                        <a:lnSpc>
                          <a:spcPct val="100000"/>
                        </a:lnSpc>
                        <a:spcBef>
                          <a:spcPct val="0"/>
                        </a:spcBef>
                        <a:spcAft>
                          <a:spcPct val="0"/>
                        </a:spcAft>
                        <a:buClrTx/>
                        <a:buSzTx/>
                        <a:buFontTx/>
                        <a:buNone/>
                        <a:tabLst>
                          <a:tab pos="449263" algn="l"/>
                          <a:tab pos="898525" algn="l"/>
                        </a:tabLst>
                      </a:pPr>
                      <a:r>
                        <a:rPr kumimoji="0" lang="fr-FR" altLang="fr-FR" sz="800" b="0" i="0" u="none" strike="noStrike" cap="none" normalizeH="0" baseline="0" smtClean="0">
                          <a:ln>
                            <a:noFill/>
                          </a:ln>
                          <a:solidFill>
                            <a:srgbClr val="000000"/>
                          </a:solidFill>
                          <a:effectLst/>
                          <a:latin typeface="Arial" pitchFamily="34" charset="0"/>
                        </a:rPr>
                        <a:t> </a:t>
                      </a:r>
                      <a:endParaRPr kumimoji="0" lang="fr-FR" altLang="fr-FR" sz="800" b="0" i="0" u="none" strike="noStrike" cap="none" normalizeH="0" baseline="0" smtClean="0">
                        <a:ln>
                          <a:noFill/>
                        </a:ln>
                        <a:solidFill>
                          <a:srgbClr val="000000"/>
                        </a:solidFill>
                        <a:effectLst/>
                        <a:latin typeface="Helvetica" pitchFamily="34" charset="0"/>
                        <a:ea typeface="ヒラギノ角ゴ Pro W3"/>
                        <a:cs typeface="Times New Roman"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marL="34925"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3000">
                          <a:solidFill>
                            <a:schemeClr val="tx1"/>
                          </a:solidFill>
                          <a:latin typeface="Arial" pitchFamily="34" charset="0"/>
                        </a:defRPr>
                      </a:lvl1pPr>
                      <a:lvl2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2600">
                          <a:solidFill>
                            <a:schemeClr val="tx1"/>
                          </a:solidFill>
                          <a:latin typeface="Arial" pitchFamily="34" charset="0"/>
                        </a:defRPr>
                      </a:lvl2pPr>
                      <a:lvl3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2100">
                          <a:solidFill>
                            <a:schemeClr val="tx1"/>
                          </a:solidFill>
                          <a:latin typeface="Arial" pitchFamily="34" charset="0"/>
                        </a:defRPr>
                      </a:lvl3pPr>
                      <a:lvl4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4pPr>
                      <a:lvl5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5pPr>
                      <a:lvl6pPr marL="23717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6pPr>
                      <a:lvl7pPr marL="28289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7pPr>
                      <a:lvl8pPr marL="32861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8pPr>
                      <a:lvl9pPr marL="37433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9pPr>
                    </a:lstStyle>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400" b="0" i="0" u="none" strike="noStrike" cap="none" normalizeH="0" baseline="0" smtClean="0">
                          <a:ln>
                            <a:noFill/>
                          </a:ln>
                          <a:solidFill>
                            <a:srgbClr val="000000"/>
                          </a:solidFill>
                          <a:effectLst/>
                          <a:latin typeface="Arial" pitchFamily="34" charset="0"/>
                        </a:rPr>
                        <a:t> </a:t>
                      </a:r>
                      <a:endParaRPr kumimoji="0" lang="fr-FR" altLang="fr-FR" sz="600" b="0" i="0" u="none" strike="noStrike" cap="none" normalizeH="0" baseline="0" smtClean="0">
                        <a:ln>
                          <a:noFill/>
                        </a:ln>
                        <a:solidFill>
                          <a:srgbClr val="000000"/>
                        </a:solidFill>
                        <a:effectLst/>
                        <a:latin typeface="Arial" pitchFamily="34" charset="0"/>
                      </a:endParaRP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Langage oral : Comprend-il facilement ce qu’on lui dit ? Comment s’exprime-t-il ? Organise-t-il son propos? Est-il compréhensible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Transfert : Utilise-t-il ses connaissances ? Fait-il des liens ? Fait-il preuve de logique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Son attitude par rapport à la tâche: Porte-t’il de l’intérêt à ce qui lui est proposé ? A-t’il envie d’agir ?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Se rend-il aux ateliers spontanément ? sur la sollicitation de l’adulte ?  Reste-t’il attentif ? Termine-t-il ce qu’il a commencé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400" b="0" i="0" u="none" strike="noStrike" cap="none" normalizeH="0" baseline="0" smtClean="0">
                          <a:ln>
                            <a:noFill/>
                          </a:ln>
                          <a:solidFill>
                            <a:srgbClr val="000000"/>
                          </a:solidFill>
                          <a:effectLst/>
                          <a:latin typeface="Arial" pitchFamily="34" charset="0"/>
                        </a:rPr>
                        <a:t> </a:t>
                      </a:r>
                      <a:endParaRPr kumimoji="0" lang="fr-FR" altLang="fr-FR" sz="600" b="0" i="0" u="none" strike="noStrike" cap="none" normalizeH="0" baseline="0" smtClean="0">
                        <a:ln>
                          <a:noFill/>
                        </a:ln>
                        <a:solidFill>
                          <a:srgbClr val="000000"/>
                        </a:solidFill>
                        <a:effectLst/>
                        <a:latin typeface="Times New Roman" pitchFamily="18"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2"/>
                  </a:ext>
                </a:extLst>
              </a:tr>
              <a:tr h="1544638">
                <a:tc>
                  <a:txBody>
                    <a:bodyPr/>
                    <a:lstStyle>
                      <a:lvl1pPr marL="34925"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Lst>
                        <a:defRPr sz="3000">
                          <a:solidFill>
                            <a:schemeClr val="tx1"/>
                          </a:solidFill>
                          <a:latin typeface="Arial" pitchFamily="34" charset="0"/>
                        </a:defRPr>
                      </a:lvl1pPr>
                      <a:lvl2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Lst>
                        <a:defRPr sz="2600">
                          <a:solidFill>
                            <a:schemeClr val="tx1"/>
                          </a:solidFill>
                          <a:latin typeface="Arial" pitchFamily="34" charset="0"/>
                        </a:defRPr>
                      </a:lvl2pPr>
                      <a:lvl3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Lst>
                        <a:defRPr sz="2100">
                          <a:solidFill>
                            <a:schemeClr val="tx1"/>
                          </a:solidFill>
                          <a:latin typeface="Arial" pitchFamily="34" charset="0"/>
                        </a:defRPr>
                      </a:lvl3pPr>
                      <a:lvl4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Lst>
                        <a:defRPr sz="1900">
                          <a:solidFill>
                            <a:schemeClr val="tx1"/>
                          </a:solidFill>
                          <a:latin typeface="Arial" pitchFamily="34" charset="0"/>
                        </a:defRPr>
                      </a:lvl4pPr>
                      <a:lvl5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Lst>
                        <a:defRPr sz="1900">
                          <a:solidFill>
                            <a:schemeClr val="tx1"/>
                          </a:solidFill>
                          <a:latin typeface="Arial" pitchFamily="34" charset="0"/>
                        </a:defRPr>
                      </a:lvl5pPr>
                      <a:lvl6pPr marL="23717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Lst>
                        <a:defRPr sz="1900">
                          <a:solidFill>
                            <a:schemeClr val="tx1"/>
                          </a:solidFill>
                          <a:latin typeface="Arial" pitchFamily="34" charset="0"/>
                        </a:defRPr>
                      </a:lvl6pPr>
                      <a:lvl7pPr marL="28289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Lst>
                        <a:defRPr sz="1900">
                          <a:solidFill>
                            <a:schemeClr val="tx1"/>
                          </a:solidFill>
                          <a:latin typeface="Arial" pitchFamily="34" charset="0"/>
                        </a:defRPr>
                      </a:lvl7pPr>
                      <a:lvl8pPr marL="32861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Lst>
                        <a:defRPr sz="1900">
                          <a:solidFill>
                            <a:schemeClr val="tx1"/>
                          </a:solidFill>
                          <a:latin typeface="Arial" pitchFamily="34" charset="0"/>
                        </a:defRPr>
                      </a:lvl8pPr>
                      <a:lvl9pPr marL="37433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Lst>
                        <a:defRPr sz="1900">
                          <a:solidFill>
                            <a:schemeClr val="tx1"/>
                          </a:solidFill>
                          <a:latin typeface="Arial" pitchFamily="34" charset="0"/>
                        </a:defRPr>
                      </a:lvl9pPr>
                    </a:lstStyle>
                    <a:p>
                      <a:pPr marL="34925" marR="0" lvl="0" indent="0" algn="ctr" defTabSz="957263" rtl="0" eaLnBrk="1" fontAlgn="base" latinLnBrk="0" hangingPunct="1">
                        <a:lnSpc>
                          <a:spcPct val="10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Lst>
                      </a:pPr>
                      <a:r>
                        <a:rPr kumimoji="0" lang="fr-FR" altLang="fr-FR" sz="600" b="0" i="0" u="none" strike="noStrike" cap="none" normalizeH="0" baseline="0" smtClean="0">
                          <a:ln>
                            <a:noFill/>
                          </a:ln>
                          <a:solidFill>
                            <a:srgbClr val="000000"/>
                          </a:solidFill>
                          <a:effectLst/>
                          <a:latin typeface="Arial" pitchFamily="34" charset="0"/>
                        </a:rPr>
                        <a:t>Niveau de compétence</a:t>
                      </a:r>
                      <a:r>
                        <a:rPr kumimoji="0" lang="fr-FR" altLang="fr-FR" sz="500" b="0" i="0" u="none" strike="noStrike" cap="none" normalizeH="0" baseline="0" smtClean="0">
                          <a:ln>
                            <a:noFill/>
                          </a:ln>
                          <a:solidFill>
                            <a:srgbClr val="000000"/>
                          </a:solidFill>
                          <a:effectLst/>
                          <a:latin typeface="Arial" pitchFamily="34" charset="0"/>
                        </a:rPr>
                        <a:t> par rapport au Socle commun (connaissances, capacités, attitudes)</a:t>
                      </a:r>
                      <a:endParaRPr kumimoji="0" lang="fr-FR" altLang="fr-FR" sz="600" b="0" i="0" u="none" strike="noStrike" cap="none" normalizeH="0" baseline="0" smtClean="0">
                        <a:ln>
                          <a:noFill/>
                        </a:ln>
                        <a:solidFill>
                          <a:srgbClr val="000000"/>
                        </a:solidFill>
                        <a:effectLst/>
                        <a:latin typeface="Times New Roman" pitchFamily="18" charset="0"/>
                        <a:cs typeface="Times New Roman" pitchFamily="18" charset="0"/>
                      </a:endParaRP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tc>
                  <a:txBody>
                    <a:bodyPr/>
                    <a:lstStyle>
                      <a:lvl1pPr marL="34925"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3000">
                          <a:solidFill>
                            <a:schemeClr val="tx1"/>
                          </a:solidFill>
                          <a:latin typeface="Arial" pitchFamily="34" charset="0"/>
                        </a:defRPr>
                      </a:lvl1pPr>
                      <a:lvl2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2600">
                          <a:solidFill>
                            <a:schemeClr val="tx1"/>
                          </a:solidFill>
                          <a:latin typeface="Arial" pitchFamily="34" charset="0"/>
                        </a:defRPr>
                      </a:lvl2pPr>
                      <a:lvl3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2100">
                          <a:solidFill>
                            <a:schemeClr val="tx1"/>
                          </a:solidFill>
                          <a:latin typeface="Arial" pitchFamily="34" charset="0"/>
                        </a:defRPr>
                      </a:lvl3pPr>
                      <a:lvl4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4pPr>
                      <a:lvl5pPr defTabSz="957263" eaLnBrk="0" hangingPunct="0">
                        <a:spcBef>
                          <a:spcPct val="20000"/>
                        </a:spcBef>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5pPr>
                      <a:lvl6pPr marL="23717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6pPr>
                      <a:lvl7pPr marL="28289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7pPr>
                      <a:lvl8pPr marL="32861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8pPr>
                      <a:lvl9pPr marL="3743325" indent="-85725" defTabSz="957263" eaLnBrk="0" fontAlgn="base" hangingPunct="0">
                        <a:spcBef>
                          <a:spcPct val="20000"/>
                        </a:spcBef>
                        <a:spcAft>
                          <a:spcPct val="0"/>
                        </a:spcAft>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defRPr sz="1900">
                          <a:solidFill>
                            <a:schemeClr val="tx1"/>
                          </a:solidFill>
                          <a:latin typeface="Arial" pitchFamily="34" charset="0"/>
                        </a:defRPr>
                      </a:lvl9pPr>
                    </a:lstStyle>
                    <a:p>
                      <a:pPr marL="34925" marR="0" lvl="0" indent="0" algn="ctr" defTabSz="957263" rtl="0" eaLnBrk="1" fontAlgn="base" latinLnBrk="0" hangingPunct="1">
                        <a:lnSpc>
                          <a:spcPct val="90000"/>
                        </a:lnSpc>
                        <a:spcBef>
                          <a:spcPts val="10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dirty="0" smtClean="0">
                          <a:ln>
                            <a:noFill/>
                          </a:ln>
                          <a:solidFill>
                            <a:srgbClr val="000000"/>
                          </a:solidFill>
                          <a:effectLst/>
                          <a:latin typeface="Arial" pitchFamily="34" charset="0"/>
                        </a:rPr>
                        <a:t>Dans la perspective des piliers-compétences suivants:</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dirty="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dirty="0" smtClean="0">
                          <a:ln>
                            <a:noFill/>
                          </a:ln>
                          <a:solidFill>
                            <a:srgbClr val="000000"/>
                          </a:solidFill>
                          <a:effectLst/>
                          <a:latin typeface="Arial" pitchFamily="34" charset="0"/>
                        </a:rPr>
                        <a:t>Pilier-compétence 1: Maîtrise de la langue</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sng" strike="noStrike" cap="none" normalizeH="0" baseline="0" dirty="0" smtClean="0">
                          <a:ln>
                            <a:noFill/>
                          </a:ln>
                          <a:solidFill>
                            <a:srgbClr val="000000"/>
                          </a:solidFill>
                          <a:effectLst/>
                          <a:latin typeface="Arial" pitchFamily="34" charset="0"/>
                        </a:rPr>
                        <a:t>Niveau de maîtrise de la langue</a:t>
                      </a:r>
                      <a:r>
                        <a:rPr kumimoji="0" lang="fr-FR" altLang="fr-FR" sz="600" b="0" i="0" u="none" strike="noStrike" cap="none" normalizeH="0" baseline="0" dirty="0" smtClean="0">
                          <a:ln>
                            <a:noFill/>
                          </a:ln>
                          <a:solidFill>
                            <a:srgbClr val="000000"/>
                          </a:solidFill>
                          <a:effectLst/>
                          <a:latin typeface="Arial" pitchFamily="34" charset="0"/>
                        </a:rPr>
                        <a:t>: mots-phrases, phrases simples, utilisation du “JE”, richesse lexicale, syntaxe…</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sng" strike="noStrike" cap="none" normalizeH="0" baseline="0" dirty="0" smtClean="0">
                          <a:ln>
                            <a:noFill/>
                          </a:ln>
                          <a:solidFill>
                            <a:srgbClr val="000000"/>
                          </a:solidFill>
                          <a:effectLst/>
                          <a:latin typeface="Arial" pitchFamily="34" charset="0"/>
                        </a:rPr>
                        <a:t>Fonction de la langue</a:t>
                      </a:r>
                      <a:r>
                        <a:rPr kumimoji="0" lang="fr-FR" altLang="fr-FR" sz="600" b="0" i="0" u="none" strike="noStrike" cap="none" normalizeH="0" baseline="0" dirty="0" smtClean="0">
                          <a:ln>
                            <a:noFill/>
                          </a:ln>
                          <a:solidFill>
                            <a:srgbClr val="000000"/>
                          </a:solidFill>
                          <a:effectLst/>
                          <a:latin typeface="Arial" pitchFamily="34" charset="0"/>
                        </a:rPr>
                        <a:t>: </a:t>
                      </a:r>
                      <a:r>
                        <a:rPr kumimoji="0" lang="fr-FR" altLang="fr-FR" sz="600" b="0" i="0" u="none" strike="noStrike" cap="none" normalizeH="0" baseline="0" dirty="0" err="1" smtClean="0">
                          <a:ln>
                            <a:noFill/>
                          </a:ln>
                          <a:solidFill>
                            <a:srgbClr val="000000"/>
                          </a:solidFill>
                          <a:effectLst/>
                          <a:latin typeface="Arial" pitchFamily="34" charset="0"/>
                        </a:rPr>
                        <a:t>Sait-il</a:t>
                      </a:r>
                      <a:r>
                        <a:rPr kumimoji="0" lang="fr-FR" altLang="fr-FR" sz="600" b="0" i="0" u="none" strike="noStrike" cap="none" normalizeH="0" baseline="0" dirty="0" smtClean="0">
                          <a:ln>
                            <a:noFill/>
                          </a:ln>
                          <a:solidFill>
                            <a:srgbClr val="000000"/>
                          </a:solidFill>
                          <a:effectLst/>
                          <a:latin typeface="Arial" pitchFamily="34" charset="0"/>
                        </a:rPr>
                        <a:t> ?: Nommer, Dire, Décrire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sng" strike="noStrike" cap="none" normalizeH="0" baseline="0" dirty="0" smtClean="0">
                          <a:ln>
                            <a:noFill/>
                          </a:ln>
                          <a:solidFill>
                            <a:srgbClr val="000000"/>
                          </a:solidFill>
                          <a:effectLst/>
                          <a:latin typeface="Arial" pitchFamily="34" charset="0"/>
                        </a:rPr>
                        <a:t>Culture écrite</a:t>
                      </a:r>
                      <a:r>
                        <a:rPr kumimoji="0" lang="fr-FR" altLang="fr-FR" sz="600" b="0" i="0" u="none" strike="noStrike" cap="none" normalizeH="0" baseline="0" dirty="0" smtClean="0">
                          <a:ln>
                            <a:noFill/>
                          </a:ln>
                          <a:solidFill>
                            <a:srgbClr val="000000"/>
                          </a:solidFill>
                          <a:effectLst/>
                          <a:latin typeface="Arial" pitchFamily="34" charset="0"/>
                        </a:rPr>
                        <a:t>: Écoute-t-il une histoire ? Raconte-</a:t>
                      </a:r>
                      <a:r>
                        <a:rPr kumimoji="0" lang="fr-FR" altLang="fr-FR" sz="600" b="0" i="0" u="none" strike="noStrike" cap="none" normalizeH="0" baseline="0" dirty="0" err="1" smtClean="0">
                          <a:ln>
                            <a:noFill/>
                          </a:ln>
                          <a:solidFill>
                            <a:srgbClr val="000000"/>
                          </a:solidFill>
                          <a:effectLst/>
                          <a:latin typeface="Arial" pitchFamily="34" charset="0"/>
                        </a:rPr>
                        <a:t>t’il</a:t>
                      </a:r>
                      <a:r>
                        <a:rPr kumimoji="0" lang="fr-FR" altLang="fr-FR" sz="600" b="0" i="0" u="none" strike="noStrike" cap="none" normalizeH="0" baseline="0" dirty="0" smtClean="0">
                          <a:ln>
                            <a:noFill/>
                          </a:ln>
                          <a:solidFill>
                            <a:srgbClr val="000000"/>
                          </a:solidFill>
                          <a:effectLst/>
                          <a:latin typeface="Arial" pitchFamily="34" charset="0"/>
                        </a:rPr>
                        <a:t> ?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dirty="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dirty="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dirty="0" smtClean="0">
                          <a:ln>
                            <a:noFill/>
                          </a:ln>
                          <a:solidFill>
                            <a:srgbClr val="000000"/>
                          </a:solidFill>
                          <a:effectLst/>
                          <a:latin typeface="Arial" pitchFamily="34" charset="0"/>
                        </a:rPr>
                        <a:t>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dirty="0" smtClean="0">
                          <a:ln>
                            <a:noFill/>
                          </a:ln>
                          <a:solidFill>
                            <a:srgbClr val="000000"/>
                          </a:solidFill>
                          <a:effectLst/>
                          <a:latin typeface="Arial" pitchFamily="34" charset="0"/>
                        </a:rPr>
                        <a:t>Autres Piliers-compétences (5 et 7): devenir élève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dirty="0" smtClean="0">
                          <a:ln>
                            <a:noFill/>
                          </a:ln>
                          <a:solidFill>
                            <a:srgbClr val="000000"/>
                          </a:solidFill>
                          <a:effectLst/>
                          <a:latin typeface="Arial" pitchFamily="34" charset="0"/>
                        </a:rPr>
                        <a:t>Témoigne-t-il d’un intérêt particulier pour certains domaines ? lesquels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dirty="0" smtClean="0">
                          <a:ln>
                            <a:noFill/>
                          </a:ln>
                          <a:solidFill>
                            <a:srgbClr val="000000"/>
                          </a:solidFill>
                          <a:effectLst/>
                          <a:latin typeface="Arial" pitchFamily="34" charset="0"/>
                        </a:rPr>
                        <a:t>Écoute-t-il une consigne ?,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600" b="0" i="0" u="none" strike="noStrike" cap="none" normalizeH="0" baseline="0" dirty="0" smtClean="0">
                          <a:ln>
                            <a:noFill/>
                          </a:ln>
                          <a:solidFill>
                            <a:srgbClr val="000000"/>
                          </a:solidFill>
                          <a:effectLst/>
                          <a:latin typeface="Arial" pitchFamily="34" charset="0"/>
                        </a:rPr>
                        <a:t>Sollicite-t-il l’aide d’un adulte pour effectuer une tâche ?</a:t>
                      </a:r>
                    </a:p>
                    <a:p>
                      <a:pPr marL="34925" marR="0" lvl="0" indent="0" algn="l" defTabSz="957263" rtl="0" eaLnBrk="1" fontAlgn="base" latinLnBrk="0" hangingPunct="1">
                        <a:lnSpc>
                          <a:spcPct val="90000"/>
                        </a:lnSpc>
                        <a:spcBef>
                          <a:spcPct val="0"/>
                        </a:spcBef>
                        <a:spcAft>
                          <a:spcPct val="0"/>
                        </a:spcAft>
                        <a:buClrTx/>
                        <a:buSzTx/>
                        <a:buFontTx/>
                        <a:buNone/>
                        <a:tabLst>
                          <a:tab pos="449263" algn="l"/>
                          <a:tab pos="898525" algn="l"/>
                          <a:tab pos="1347788" algn="l"/>
                          <a:tab pos="1797050" algn="l"/>
                          <a:tab pos="2247900" algn="l"/>
                          <a:tab pos="2697163" algn="l"/>
                          <a:tab pos="3146425" algn="l"/>
                          <a:tab pos="3595688" algn="l"/>
                          <a:tab pos="4044950" algn="l"/>
                          <a:tab pos="4495800" algn="l"/>
                          <a:tab pos="4945063" algn="l"/>
                          <a:tab pos="5394325" algn="l"/>
                          <a:tab pos="5843588" algn="l"/>
                          <a:tab pos="6292850" algn="l"/>
                        </a:tabLst>
                      </a:pPr>
                      <a:r>
                        <a:rPr kumimoji="0" lang="fr-FR" altLang="fr-FR" sz="400" b="0" i="0" u="none" strike="noStrike" cap="none" normalizeH="0" baseline="0" dirty="0" smtClean="0">
                          <a:ln>
                            <a:noFill/>
                          </a:ln>
                          <a:solidFill>
                            <a:srgbClr val="000000"/>
                          </a:solidFill>
                          <a:effectLst/>
                          <a:latin typeface="Arial" pitchFamily="34" charset="0"/>
                        </a:rPr>
                        <a:t> </a:t>
                      </a:r>
                      <a:endParaRPr kumimoji="0" lang="fr-FR" altLang="fr-FR" sz="6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0" marR="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3F9FA"/>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355036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a:spLocks noGrp="1"/>
          </p:cNvSpPr>
          <p:nvPr>
            <p:ph type="title"/>
          </p:nvPr>
        </p:nvSpPr>
        <p:spPr/>
        <p:txBody>
          <a:bodyPr/>
          <a:lstStyle/>
          <a:p>
            <a:r>
              <a:rPr lang="fr-FR" altLang="fr-FR" dirty="0" smtClean="0">
                <a:ea typeface="ヒラギノ角ゴ Pro W3" pitchFamily="125" charset="-128"/>
              </a:rPr>
              <a:t>RESSOURCES EDUSCOL</a:t>
            </a:r>
          </a:p>
        </p:txBody>
      </p:sp>
      <p:pic>
        <p:nvPicPr>
          <p:cNvPr id="18435" name="Picture 5">
            <a:hlinkClick r:id="rId3"/>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tretch>
            <a:fillRect/>
          </a:stretch>
        </p:blipFill>
        <p:spPr>
          <a:xfrm>
            <a:off x="1343403" y="1752600"/>
            <a:ext cx="6457194" cy="4373563"/>
          </a:xfrm>
          <a:noFill/>
        </p:spPr>
      </p:pic>
    </p:spTree>
    <p:extLst>
      <p:ext uri="{BB962C8B-B14F-4D97-AF65-F5344CB8AC3E}">
        <p14:creationId xmlns:p14="http://schemas.microsoft.com/office/powerpoint/2010/main" val="356708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a:xfrm>
            <a:off x="250825" y="274638"/>
            <a:ext cx="8893175" cy="850900"/>
          </a:xfrm>
        </p:spPr>
        <p:txBody>
          <a:bodyPr/>
          <a:lstStyle/>
          <a:p>
            <a:r>
              <a:rPr lang="fr-FR" altLang="fr-FR" sz="3200" b="1" dirty="0" smtClean="0">
                <a:ea typeface="ヒラギノ角ゴ Pro W3" pitchFamily="125" charset="-128"/>
              </a:rPr>
              <a:t>CONCLUSION PROVISOIRE</a:t>
            </a:r>
          </a:p>
        </p:txBody>
      </p:sp>
      <p:sp>
        <p:nvSpPr>
          <p:cNvPr id="20483" name="Espace réservé du contenu 2"/>
          <p:cNvSpPr>
            <a:spLocks noGrp="1"/>
          </p:cNvSpPr>
          <p:nvPr>
            <p:ph idx="1"/>
          </p:nvPr>
        </p:nvSpPr>
        <p:spPr>
          <a:xfrm>
            <a:off x="810951" y="1844824"/>
            <a:ext cx="7772921" cy="4212183"/>
          </a:xfrm>
        </p:spPr>
        <p:txBody>
          <a:bodyPr>
            <a:normAutofit fontScale="92500"/>
          </a:bodyPr>
          <a:lstStyle/>
          <a:p>
            <a:pPr>
              <a:buFont typeface="Wingdings 2" pitchFamily="18" charset="2"/>
              <a:buNone/>
            </a:pPr>
            <a:r>
              <a:rPr lang="fr-FR" altLang="fr-FR" dirty="0" smtClean="0">
                <a:ea typeface="ヒラギノ角ゴ Pro W3" pitchFamily="125" charset="-128"/>
              </a:rPr>
              <a:t>S’</a:t>
            </a:r>
            <a:r>
              <a:rPr lang="fr-FR" altLang="ja-JP" dirty="0" smtClean="0">
                <a:ea typeface="ヒラギノ角ゴ Pro W3" pitchFamily="125" charset="-128"/>
              </a:rPr>
              <a:t>engager dans une évaluation positive au sein d’une école bienveillance engage des questionnements :</a:t>
            </a:r>
          </a:p>
          <a:p>
            <a:pPr>
              <a:buFont typeface="Wingdings 2" pitchFamily="18" charset="2"/>
              <a:buNone/>
            </a:pPr>
            <a:endParaRPr lang="fr-FR" altLang="fr-FR" dirty="0" smtClean="0">
              <a:ea typeface="ヒラギノ角ゴ Pro W3" pitchFamily="125" charset="-128"/>
            </a:endParaRPr>
          </a:p>
          <a:p>
            <a:r>
              <a:rPr lang="fr-FR" altLang="fr-FR" dirty="0" smtClean="0">
                <a:ea typeface="ヒラギノ角ゴ Pro W3" pitchFamily="125" charset="-128"/>
              </a:rPr>
              <a:t>sur les </a:t>
            </a:r>
            <a:r>
              <a:rPr lang="fr-FR" altLang="fr-FR" b="1" dirty="0" smtClean="0">
                <a:ea typeface="ヒラギノ角ゴ Pro W3" pitchFamily="125" charset="-128"/>
                <a:hlinkClick r:id="rId3" action="ppaction://hlinkfile"/>
              </a:rPr>
              <a:t>pratiques</a:t>
            </a:r>
            <a:r>
              <a:rPr lang="fr-FR" altLang="fr-FR" dirty="0" smtClean="0">
                <a:ea typeface="ヒラギノ角ゴ Pro W3" pitchFamily="125" charset="-128"/>
              </a:rPr>
              <a:t> pédagogiques</a:t>
            </a:r>
          </a:p>
          <a:p>
            <a:r>
              <a:rPr lang="fr-FR" altLang="fr-FR" dirty="0" smtClean="0">
                <a:ea typeface="ヒラギノ角ゴ Pro W3" pitchFamily="125" charset="-128"/>
              </a:rPr>
              <a:t>Sur la posture et les </a:t>
            </a:r>
            <a:r>
              <a:rPr lang="fr-FR" altLang="fr-FR" b="1" dirty="0" smtClean="0">
                <a:ea typeface="ヒラギノ角ゴ Pro W3" pitchFamily="125" charset="-128"/>
                <a:hlinkClick r:id="rId4" action="ppaction://hlinkfile"/>
              </a:rPr>
              <a:t>gestes</a:t>
            </a:r>
            <a:r>
              <a:rPr lang="fr-FR" altLang="fr-FR" dirty="0" smtClean="0">
                <a:ea typeface="ヒラギノ角ゴ Pro W3" pitchFamily="125" charset="-128"/>
                <a:hlinkClick r:id="rId4" action="ppaction://hlinkfile"/>
              </a:rPr>
              <a:t> </a:t>
            </a:r>
            <a:r>
              <a:rPr lang="fr-FR" altLang="fr-FR" dirty="0" smtClean="0">
                <a:ea typeface="ヒラギノ角ゴ Pro W3" pitchFamily="125" charset="-128"/>
              </a:rPr>
              <a:t>spécifiques</a:t>
            </a:r>
          </a:p>
          <a:p>
            <a:r>
              <a:rPr lang="fr-FR" altLang="fr-FR" dirty="0" smtClean="0">
                <a:ea typeface="ヒラギノ角ゴ Pro W3" pitchFamily="125" charset="-128"/>
              </a:rPr>
              <a:t>Sur les </a:t>
            </a:r>
            <a:r>
              <a:rPr lang="fr-FR" altLang="fr-FR" b="1" dirty="0" smtClean="0">
                <a:ea typeface="ヒラギノ角ゴ Pro W3" pitchFamily="125" charset="-128"/>
                <a:hlinkClick r:id="rId5" action="ppaction://hlinkfile"/>
              </a:rPr>
              <a:t>outils</a:t>
            </a:r>
            <a:endParaRPr lang="fr-FR" altLang="fr-FR" b="1" dirty="0" smtClean="0">
              <a:ea typeface="ヒラギノ角ゴ Pro W3" pitchFamily="125" charset="-128"/>
            </a:endParaRPr>
          </a:p>
          <a:p>
            <a:pPr>
              <a:buFont typeface="Wingdings 2" pitchFamily="18" charset="2"/>
              <a:buNone/>
            </a:pPr>
            <a:endParaRPr lang="fr-FR" altLang="fr-FR" dirty="0" smtClean="0">
              <a:ea typeface="ヒラギノ角ゴ Pro W3" pitchFamily="125" charset="-128"/>
            </a:endParaRPr>
          </a:p>
          <a:p>
            <a:pPr>
              <a:buFont typeface="Wingdings 2" pitchFamily="18" charset="2"/>
              <a:buNone/>
            </a:pPr>
            <a:r>
              <a:rPr lang="fr-FR" altLang="fr-FR" dirty="0" smtClean="0">
                <a:ea typeface="ヒラギノ角ゴ Pro W3" pitchFamily="125" charset="-128"/>
              </a:rPr>
              <a:t>Il s’</a:t>
            </a:r>
            <a:r>
              <a:rPr lang="fr-FR" altLang="ja-JP" dirty="0" smtClean="0">
                <a:ea typeface="ヒラギノ角ゴ Pro W3" pitchFamily="125" charset="-128"/>
              </a:rPr>
              <a:t>agit donc d’une affaire d’équipe, de temps de créativité et d’un peu d’imagination</a:t>
            </a:r>
          </a:p>
          <a:p>
            <a:pPr lvl="4">
              <a:buFontTx/>
              <a:buNone/>
            </a:pPr>
            <a:r>
              <a:rPr lang="fr-FR" altLang="fr-FR" sz="2800" dirty="0" smtClean="0">
                <a:ea typeface="ヒラギノ角ゴ Pro W3" pitchFamily="125" charset="-128"/>
              </a:rPr>
              <a:t>…..                                         </a:t>
            </a:r>
          </a:p>
          <a:p>
            <a:endParaRPr lang="fr-FR" altLang="fr-FR" dirty="0" smtClean="0">
              <a:ea typeface="ヒラギノ角ゴ Pro W3" pitchFamily="125" charset="-128"/>
            </a:endParaRPr>
          </a:p>
        </p:txBody>
      </p:sp>
    </p:spTree>
    <p:extLst>
      <p:ext uri="{BB962C8B-B14F-4D97-AF65-F5344CB8AC3E}">
        <p14:creationId xmlns:p14="http://schemas.microsoft.com/office/powerpoint/2010/main" val="27143096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PAROLE de pédagogues</a:t>
            </a:r>
            <a:endParaRPr lang="fr-FR" dirty="0"/>
          </a:p>
        </p:txBody>
      </p:sp>
      <p:sp>
        <p:nvSpPr>
          <p:cNvPr id="3" name="Espace réservé du contenu 2"/>
          <p:cNvSpPr>
            <a:spLocks noGrp="1"/>
          </p:cNvSpPr>
          <p:nvPr>
            <p:ph idx="1"/>
          </p:nvPr>
        </p:nvSpPr>
        <p:spPr/>
        <p:txBody>
          <a:bodyPr/>
          <a:lstStyle/>
          <a:p>
            <a:endParaRPr lang="fr-FR" dirty="0" smtClean="0"/>
          </a:p>
          <a:p>
            <a:endParaRPr lang="fr-FR" dirty="0"/>
          </a:p>
          <a:p>
            <a:endParaRPr lang="fr-FR" dirty="0" smtClean="0"/>
          </a:p>
          <a:p>
            <a:r>
              <a:rPr lang="fr-FR" smtClean="0"/>
              <a:t>Témoignages et illustrations</a:t>
            </a:r>
            <a:endParaRPr lang="fr-FR"/>
          </a:p>
        </p:txBody>
      </p:sp>
    </p:spTree>
    <p:extLst>
      <p:ext uri="{BB962C8B-B14F-4D97-AF65-F5344CB8AC3E}">
        <p14:creationId xmlns:p14="http://schemas.microsoft.com/office/powerpoint/2010/main" val="1225224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re 1"/>
          <p:cNvSpPr>
            <a:spLocks noGrp="1"/>
          </p:cNvSpPr>
          <p:nvPr>
            <p:ph type="ctrTitle"/>
          </p:nvPr>
        </p:nvSpPr>
        <p:spPr>
          <a:xfrm>
            <a:off x="457200" y="1506538"/>
            <a:ext cx="8229600" cy="1470025"/>
          </a:xfrm>
        </p:spPr>
        <p:txBody>
          <a:bodyPr/>
          <a:lstStyle/>
          <a:p>
            <a:r>
              <a:rPr lang="fr-FR" altLang="fr-FR" b="1" dirty="0">
                <a:ea typeface="ヒラギノ角ゴ Pro W3" pitchFamily="125" charset="-128"/>
              </a:rPr>
              <a:t>Pourquoi, comment?</a:t>
            </a:r>
            <a:br>
              <a:rPr lang="fr-FR" altLang="fr-FR" b="1" dirty="0">
                <a:ea typeface="ヒラギノ角ゴ Pro W3" pitchFamily="125" charset="-128"/>
              </a:rPr>
            </a:br>
            <a:endParaRPr lang="fr-FR" altLang="fr-FR" dirty="0" smtClean="0">
              <a:ea typeface="ヒラギノ角ゴ Pro W3" pitchFamily="125" charset="-128"/>
            </a:endParaRPr>
          </a:p>
        </p:txBody>
      </p:sp>
      <p:sp>
        <p:nvSpPr>
          <p:cNvPr id="2" name="Rectangle 1"/>
          <p:cNvSpPr/>
          <p:nvPr/>
        </p:nvSpPr>
        <p:spPr>
          <a:xfrm>
            <a:off x="899592" y="3429000"/>
            <a:ext cx="5832648" cy="646331"/>
          </a:xfrm>
          <a:prstGeom prst="rect">
            <a:avLst/>
          </a:prstGeom>
        </p:spPr>
        <p:txBody>
          <a:bodyPr wrap="square">
            <a:spAutoFit/>
          </a:bodyPr>
          <a:lstStyle/>
          <a:p>
            <a:r>
              <a:rPr lang="fr-FR" altLang="fr-FR" dirty="0">
                <a:ea typeface="ヒラギノ角ゴ Pro W3" pitchFamily="125" charset="-128"/>
              </a:rPr>
              <a:t>Mettre en œuvre une </a:t>
            </a:r>
            <a:r>
              <a:rPr lang="fr-FR" altLang="fr-FR" b="1" dirty="0">
                <a:ea typeface="ヒラギノ角ゴ Pro W3" pitchFamily="125" charset="-128"/>
              </a:rPr>
              <a:t>évaluation</a:t>
            </a:r>
            <a:r>
              <a:rPr lang="fr-FR" altLang="fr-FR" dirty="0">
                <a:ea typeface="ヒラギノ角ゴ Pro W3" pitchFamily="125" charset="-128"/>
              </a:rPr>
              <a:t> </a:t>
            </a:r>
            <a:r>
              <a:rPr lang="fr-FR" altLang="fr-FR" b="1" dirty="0">
                <a:ea typeface="ヒラギノ角ゴ Pro W3" pitchFamily="125" charset="-128"/>
              </a:rPr>
              <a:t>positive</a:t>
            </a:r>
            <a:r>
              <a:rPr lang="fr-FR" altLang="fr-FR" dirty="0">
                <a:ea typeface="ヒラギノ角ゴ Pro W3" pitchFamily="125" charset="-128"/>
              </a:rPr>
              <a:t> au sein </a:t>
            </a:r>
            <a:r>
              <a:rPr lang="fr-FR" altLang="fr-FR" dirty="0" smtClean="0">
                <a:ea typeface="ヒラギノ角ゴ Pro W3" pitchFamily="125" charset="-128"/>
              </a:rPr>
              <a:t>d’</a:t>
            </a:r>
            <a:r>
              <a:rPr lang="fr-FR" altLang="ja-JP" dirty="0" smtClean="0">
                <a:ea typeface="ヒラギノ角ゴ Pro W3" pitchFamily="125" charset="-128"/>
              </a:rPr>
              <a:t>une </a:t>
            </a:r>
            <a:r>
              <a:rPr lang="fr-FR" altLang="ja-JP" dirty="0">
                <a:ea typeface="ヒラギノ角ゴ Pro W3" pitchFamily="125" charset="-128"/>
              </a:rPr>
              <a:t>école maternelle </a:t>
            </a:r>
            <a:r>
              <a:rPr lang="fr-FR" altLang="ja-JP" b="1" dirty="0">
                <a:ea typeface="ヒラギノ角ゴ Pro W3" pitchFamily="125" charset="-128"/>
              </a:rPr>
              <a:t>bienveillante</a:t>
            </a:r>
            <a:endParaRPr lang="fr-FR" b="1" dirty="0"/>
          </a:p>
        </p:txBody>
      </p:sp>
    </p:spTree>
    <p:extLst>
      <p:ext uri="{BB962C8B-B14F-4D97-AF65-F5344CB8AC3E}">
        <p14:creationId xmlns:p14="http://schemas.microsoft.com/office/powerpoint/2010/main" val="4127203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p:txBody>
          <a:bodyPr>
            <a:normAutofit fontScale="90000"/>
          </a:bodyPr>
          <a:lstStyle/>
          <a:p>
            <a:pPr eaLnBrk="1" hangingPunct="1"/>
            <a:r>
              <a:rPr lang="fr-FR" altLang="fr-FR" sz="3200" dirty="0" smtClean="0">
                <a:ea typeface="ヒラギノ角ゴ Pro W3" pitchFamily="125" charset="-128"/>
              </a:rPr>
              <a:t>Les prescriptions : </a:t>
            </a:r>
            <a:br>
              <a:rPr lang="fr-FR" altLang="fr-FR" sz="3200" dirty="0" smtClean="0">
                <a:ea typeface="ヒラギノ角ゴ Pro W3" pitchFamily="125" charset="-128"/>
              </a:rPr>
            </a:br>
            <a:r>
              <a:rPr lang="fr-FR" altLang="fr-FR" sz="3200" dirty="0" smtClean="0">
                <a:ea typeface="ヒラギノ角ゴ Pro W3" pitchFamily="125" charset="-128"/>
              </a:rPr>
              <a:t>1</a:t>
            </a:r>
            <a:r>
              <a:rPr lang="fr-FR" altLang="fr-FR" sz="2700" dirty="0" smtClean="0">
                <a:ea typeface="ヒラギノ角ゴ Pro W3" pitchFamily="125" charset="-128"/>
              </a:rPr>
              <a:t>. le programme de </a:t>
            </a:r>
            <a:r>
              <a:rPr lang="fr-FR" altLang="fr-FR" sz="2700" dirty="0" smtClean="0">
                <a:ea typeface="ヒラギノ角ゴ Pro W3" pitchFamily="125" charset="-128"/>
              </a:rPr>
              <a:t>l</a:t>
            </a:r>
            <a:r>
              <a:rPr lang="fr-FR" altLang="fr-FR" sz="2700" dirty="0" smtClean="0">
                <a:ea typeface="ヒラギノ角ゴ Pro W3" pitchFamily="125" charset="-128"/>
              </a:rPr>
              <a:t>’</a:t>
            </a:r>
            <a:r>
              <a:rPr lang="fr-FR" altLang="ja-JP" sz="2700" dirty="0" smtClean="0">
                <a:ea typeface="ヒラギノ角ゴ Pro W3" pitchFamily="125" charset="-128"/>
              </a:rPr>
              <a:t>école </a:t>
            </a:r>
            <a:r>
              <a:rPr lang="fr-FR" altLang="ja-JP" sz="2700" dirty="0" smtClean="0">
                <a:ea typeface="ヒラギノ角ゴ Pro W3" pitchFamily="125" charset="-128"/>
              </a:rPr>
              <a:t>maternelle</a:t>
            </a:r>
            <a:endParaRPr lang="fr-FR" altLang="fr-FR" sz="2700" dirty="0" smtClean="0">
              <a:ea typeface="ヒラギノ角ゴ Pro W3" pitchFamily="125" charset="-128"/>
            </a:endParaRPr>
          </a:p>
        </p:txBody>
      </p:sp>
      <p:sp>
        <p:nvSpPr>
          <p:cNvPr id="7171" name="Espace réservé du contenu 2"/>
          <p:cNvSpPr>
            <a:spLocks noGrp="1"/>
          </p:cNvSpPr>
          <p:nvPr>
            <p:ph sz="quarter" idx="1"/>
          </p:nvPr>
        </p:nvSpPr>
        <p:spPr>
          <a:xfrm>
            <a:off x="971550" y="1628775"/>
            <a:ext cx="7772400" cy="4572000"/>
          </a:xfrm>
        </p:spPr>
        <p:txBody>
          <a:bodyPr>
            <a:normAutofit fontScale="92500"/>
          </a:bodyPr>
          <a:lstStyle/>
          <a:p>
            <a:pPr eaLnBrk="1" hangingPunct="1">
              <a:buFont typeface="Wingdings 2" pitchFamily="18" charset="2"/>
              <a:buNone/>
            </a:pPr>
            <a:r>
              <a:rPr lang="fr-FR" altLang="fr-FR" i="1" smtClean="0">
                <a:ea typeface="ヒラギノ角ゴ Pro W3" pitchFamily="125" charset="-128"/>
              </a:rPr>
              <a:t>L'école maternelle est une </a:t>
            </a:r>
            <a:r>
              <a:rPr lang="fr-FR" altLang="fr-FR" b="1" i="1" smtClean="0">
                <a:ea typeface="ヒラギノ角ゴ Pro W3" pitchFamily="125" charset="-128"/>
              </a:rPr>
              <a:t>école bienveillante</a:t>
            </a:r>
            <a:r>
              <a:rPr lang="fr-FR" altLang="fr-FR" i="1" smtClean="0">
                <a:ea typeface="ヒラギノ角ゴ Pro W3" pitchFamily="125" charset="-128"/>
              </a:rPr>
              <a:t>, plus encore que les étapes ultérieures du parcours scolaire. </a:t>
            </a:r>
          </a:p>
          <a:p>
            <a:pPr eaLnBrk="1" hangingPunct="1">
              <a:buFont typeface="Wingdings 2" pitchFamily="18" charset="2"/>
              <a:buNone/>
            </a:pPr>
            <a:endParaRPr lang="fr-FR" altLang="fr-FR" i="1" smtClean="0">
              <a:ea typeface="ヒラギノ角ゴ Pro W3" pitchFamily="125" charset="-128"/>
            </a:endParaRPr>
          </a:p>
          <a:p>
            <a:pPr eaLnBrk="1" hangingPunct="1">
              <a:buFont typeface="Wingdings 2" pitchFamily="18" charset="2"/>
              <a:buNone/>
            </a:pPr>
            <a:r>
              <a:rPr lang="fr-FR" altLang="fr-FR" i="1" smtClean="0">
                <a:ea typeface="ヒラギノ角ゴ Pro W3" pitchFamily="125" charset="-128"/>
              </a:rPr>
              <a:t>Elle s'appuie sur un principe fondamental : </a:t>
            </a:r>
            <a:r>
              <a:rPr lang="fr-FR" altLang="fr-FR" b="1" i="1" smtClean="0">
                <a:ea typeface="ヒラギノ角ゴ Pro W3" pitchFamily="125" charset="-128"/>
              </a:rPr>
              <a:t>tous les enfants sont capables d'apprendre et de progresser. </a:t>
            </a:r>
          </a:p>
          <a:p>
            <a:pPr eaLnBrk="1" hangingPunct="1">
              <a:buFont typeface="Wingdings 2" pitchFamily="18" charset="2"/>
              <a:buNone/>
            </a:pPr>
            <a:endParaRPr lang="fr-FR" altLang="fr-FR" i="1" smtClean="0">
              <a:ea typeface="ヒラギノ角ゴ Pro W3" pitchFamily="125" charset="-128"/>
            </a:endParaRPr>
          </a:p>
          <a:p>
            <a:pPr eaLnBrk="1" hangingPunct="1">
              <a:buFont typeface="Wingdings 2" pitchFamily="18" charset="2"/>
              <a:buNone/>
            </a:pPr>
            <a:r>
              <a:rPr lang="fr-FR" altLang="fr-FR" i="1" smtClean="0">
                <a:ea typeface="ヒラギノ角ゴ Pro W3" pitchFamily="125" charset="-128"/>
              </a:rPr>
              <a:t>En manifestant sa confiance à l'égard de chaque enfant, l'école maternelle l'engage à </a:t>
            </a:r>
            <a:r>
              <a:rPr lang="fr-FR" altLang="fr-FR" b="1" i="1" smtClean="0">
                <a:ea typeface="ヒラギノ角ゴ Pro W3" pitchFamily="125" charset="-128"/>
              </a:rPr>
              <a:t>avoir confiance dans son propre pouvoir d'agir et de penser, dans sa capacité à apprendre et réussir sa scolarité et au-delà.</a:t>
            </a:r>
          </a:p>
        </p:txBody>
      </p:sp>
    </p:spTree>
    <p:extLst>
      <p:ext uri="{BB962C8B-B14F-4D97-AF65-F5344CB8AC3E}">
        <p14:creationId xmlns:p14="http://schemas.microsoft.com/office/powerpoint/2010/main" val="1481611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684213" y="692150"/>
            <a:ext cx="7772400" cy="561975"/>
          </a:xfrm>
        </p:spPr>
        <p:txBody>
          <a:bodyPr>
            <a:normAutofit fontScale="90000"/>
          </a:bodyPr>
          <a:lstStyle/>
          <a:p>
            <a:pPr algn="ctr"/>
            <a:r>
              <a:rPr lang="fr-FR" altLang="fr-FR" sz="2800" b="1" smtClean="0">
                <a:ea typeface="ヒラギノ角ゴ Pro W3" pitchFamily="125" charset="-128"/>
              </a:rPr>
              <a:t>Les prescriptions :</a:t>
            </a:r>
            <a:br>
              <a:rPr lang="fr-FR" altLang="fr-FR" sz="2800" b="1" smtClean="0">
                <a:ea typeface="ヒラギノ角ゴ Pro W3" pitchFamily="125" charset="-128"/>
              </a:rPr>
            </a:br>
            <a:r>
              <a:rPr lang="fr-FR" altLang="fr-FR" sz="2800" b="1" smtClean="0">
                <a:ea typeface="ヒラギノ角ゴ Pro W3" pitchFamily="125" charset="-128"/>
              </a:rPr>
              <a:t> 2. le décret de décembre 2015</a:t>
            </a:r>
          </a:p>
        </p:txBody>
      </p:sp>
      <p:sp>
        <p:nvSpPr>
          <p:cNvPr id="10243" name="Espace réservé du contenu 2"/>
          <p:cNvSpPr>
            <a:spLocks noGrp="1"/>
          </p:cNvSpPr>
          <p:nvPr>
            <p:ph sz="quarter" idx="1"/>
          </p:nvPr>
        </p:nvSpPr>
        <p:spPr/>
        <p:txBody>
          <a:bodyPr/>
          <a:lstStyle/>
          <a:p>
            <a:pPr>
              <a:buFont typeface="Wingdings 2" pitchFamily="18" charset="2"/>
              <a:buNone/>
            </a:pPr>
            <a:r>
              <a:rPr lang="fr-FR" altLang="fr-FR" dirty="0" smtClean="0">
                <a:ea typeface="ヒラギノ角ゴ Pro W3" pitchFamily="125" charset="-128"/>
              </a:rPr>
              <a:t>A compter de la rentrée 2016, 2 outils permettant d'assurer  le suivi des apprentissages et des progrès des élèves ont été mis en œuvre  :</a:t>
            </a:r>
          </a:p>
          <a:p>
            <a:pPr>
              <a:buFont typeface="Wingdings 2" pitchFamily="18" charset="2"/>
              <a:buNone/>
            </a:pPr>
            <a:endParaRPr lang="fr-FR" altLang="fr-FR" dirty="0" smtClean="0">
              <a:ea typeface="ヒラギノ角ゴ Pro W3" pitchFamily="125" charset="-128"/>
            </a:endParaRPr>
          </a:p>
          <a:p>
            <a:r>
              <a:rPr lang="fr-FR" altLang="fr-FR" b="1" dirty="0" smtClean="0">
                <a:ea typeface="ヒラギノ角ゴ Pro W3" pitchFamily="125" charset="-128"/>
              </a:rPr>
              <a:t>Le carnet de suivi des apprentissages </a:t>
            </a:r>
            <a:r>
              <a:rPr lang="fr-FR" altLang="fr-FR" dirty="0" smtClean="0">
                <a:ea typeface="ヒラギノ角ゴ Pro W3" pitchFamily="125" charset="-128"/>
              </a:rPr>
              <a:t>renseigné tout au long du cycle 1</a:t>
            </a:r>
          </a:p>
          <a:p>
            <a:endParaRPr lang="fr-FR" altLang="fr-FR" dirty="0" smtClean="0">
              <a:ea typeface="ヒラギノ角ゴ Pro W3" pitchFamily="125" charset="-128"/>
            </a:endParaRPr>
          </a:p>
          <a:p>
            <a:r>
              <a:rPr lang="fr-FR" altLang="fr-FR" b="1" dirty="0" smtClean="0">
                <a:ea typeface="ヒラギノ角ゴ Pro W3" pitchFamily="125" charset="-128"/>
              </a:rPr>
              <a:t>la synthèse des acquis de l'élève</a:t>
            </a:r>
            <a:r>
              <a:rPr lang="fr-FR" altLang="fr-FR" dirty="0" smtClean="0">
                <a:ea typeface="ヒラギノ角ゴ Pro W3" pitchFamily="125" charset="-128"/>
              </a:rPr>
              <a:t>, établie à la fin de la dernière année du cycle 1.</a:t>
            </a:r>
          </a:p>
          <a:p>
            <a:endParaRPr lang="fr-FR" altLang="fr-FR" dirty="0" smtClean="0">
              <a:ea typeface="ヒラギノ角ゴ Pro W3" pitchFamily="125" charset="-128"/>
            </a:endParaRPr>
          </a:p>
          <a:p>
            <a:pPr>
              <a:buFont typeface="Wingdings 2" pitchFamily="18" charset="2"/>
              <a:buNone/>
            </a:pPr>
            <a:endParaRPr lang="fr-FR" altLang="fr-FR" dirty="0" smtClean="0">
              <a:ea typeface="ヒラギノ角ゴ Pro W3" pitchFamily="125" charset="-128"/>
            </a:endParaRPr>
          </a:p>
        </p:txBody>
      </p:sp>
    </p:spTree>
    <p:extLst>
      <p:ext uri="{BB962C8B-B14F-4D97-AF65-F5344CB8AC3E}">
        <p14:creationId xmlns:p14="http://schemas.microsoft.com/office/powerpoint/2010/main" val="1356347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EVALUATION</a:t>
            </a:r>
            <a:endParaRPr lang="fr-FR" dirty="0"/>
          </a:p>
        </p:txBody>
      </p:sp>
      <p:sp>
        <p:nvSpPr>
          <p:cNvPr id="3" name="Espace réservé du contenu 2"/>
          <p:cNvSpPr>
            <a:spLocks noGrp="1"/>
          </p:cNvSpPr>
          <p:nvPr>
            <p:ph idx="1"/>
          </p:nvPr>
        </p:nvSpPr>
        <p:spPr/>
        <p:txBody>
          <a:bodyPr/>
          <a:lstStyle/>
          <a:p>
            <a:pPr marL="114300" indent="0">
              <a:buNone/>
            </a:pPr>
            <a:endParaRPr lang="fr-FR" dirty="0" smtClean="0"/>
          </a:p>
          <a:p>
            <a:pPr marL="114300" indent="0">
              <a:buNone/>
            </a:pPr>
            <a:endParaRPr lang="fr-FR" dirty="0" smtClean="0"/>
          </a:p>
          <a:p>
            <a:r>
              <a:rPr lang="fr-FR" sz="2000" dirty="0" smtClean="0"/>
              <a:t>Réguler </a:t>
            </a:r>
          </a:p>
          <a:p>
            <a:r>
              <a:rPr lang="fr-FR" sz="2000" dirty="0" smtClean="0"/>
              <a:t>Observer</a:t>
            </a:r>
          </a:p>
          <a:p>
            <a:r>
              <a:rPr lang="fr-FR" sz="2000" dirty="0" smtClean="0"/>
              <a:t>Interpréter</a:t>
            </a:r>
          </a:p>
          <a:p>
            <a:r>
              <a:rPr lang="fr-FR" sz="2000" dirty="0" smtClean="0"/>
              <a:t>Mettre en valeur</a:t>
            </a:r>
          </a:p>
          <a:p>
            <a:r>
              <a:rPr lang="fr-FR" sz="2000" dirty="0" smtClean="0"/>
              <a:t>Identifier les réussites</a:t>
            </a:r>
          </a:p>
          <a:p>
            <a:r>
              <a:rPr lang="fr-FR" sz="2000" dirty="0" smtClean="0"/>
              <a:t>Garder une trace</a:t>
            </a:r>
          </a:p>
          <a:p>
            <a:r>
              <a:rPr lang="fr-FR" sz="2000" dirty="0" smtClean="0"/>
              <a:t>Rendre explicite</a:t>
            </a:r>
            <a:endParaRPr lang="fr-FR" sz="20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3496" y="1752600"/>
            <a:ext cx="5652120" cy="48811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278586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ENJEUX</a:t>
            </a:r>
            <a:endParaRPr lang="fr-FR" dirty="0"/>
          </a:p>
        </p:txBody>
      </p:sp>
      <p:sp>
        <p:nvSpPr>
          <p:cNvPr id="3" name="Espace réservé du contenu 2"/>
          <p:cNvSpPr>
            <a:spLocks noGrp="1"/>
          </p:cNvSpPr>
          <p:nvPr>
            <p:ph idx="1"/>
          </p:nvPr>
        </p:nvSpPr>
        <p:spPr/>
        <p:txBody>
          <a:bodyPr/>
          <a:lstStyle/>
          <a:p>
            <a:r>
              <a:rPr lang="fr-FR" dirty="0" smtClean="0"/>
              <a:t>Etre en adéquation avec la </a:t>
            </a:r>
            <a:r>
              <a:rPr lang="fr-FR" dirty="0" smtClean="0"/>
              <a:t>LOI de Refondation</a:t>
            </a:r>
            <a:endParaRPr lang="fr-FR" dirty="0" smtClean="0"/>
          </a:p>
          <a:p>
            <a:r>
              <a:rPr lang="fr-FR" dirty="0" smtClean="0"/>
              <a:t>En cohérence avec le nouveau programme de maternelle</a:t>
            </a:r>
          </a:p>
          <a:p>
            <a:endParaRPr lang="fr-FR" dirty="0"/>
          </a:p>
          <a:p>
            <a:endParaRPr lang="fr-FR" dirty="0" smtClean="0"/>
          </a:p>
          <a:p>
            <a:pPr marL="114300" indent="0">
              <a:buNone/>
            </a:pPr>
            <a:r>
              <a:rPr lang="fr-FR" dirty="0" smtClean="0"/>
              <a:t>                       </a:t>
            </a:r>
            <a:endParaRPr lang="fr-FR" dirty="0" smtClean="0"/>
          </a:p>
          <a:p>
            <a:pPr marL="114300" indent="0" algn="ctr">
              <a:buNone/>
            </a:pPr>
            <a:r>
              <a:rPr lang="fr-FR" dirty="0" smtClean="0"/>
              <a:t>Bien plus encore ….</a:t>
            </a:r>
          </a:p>
          <a:p>
            <a:pPr marL="114300" indent="0" algn="ctr">
              <a:buNone/>
            </a:pPr>
            <a:r>
              <a:rPr lang="fr-FR" dirty="0" smtClean="0"/>
              <a:t>Un changement </a:t>
            </a:r>
            <a:r>
              <a:rPr lang="fr-FR" dirty="0" smtClean="0"/>
              <a:t>de </a:t>
            </a:r>
            <a:r>
              <a:rPr lang="fr-FR" dirty="0" smtClean="0"/>
              <a:t>paradigme dans les pratiques d’enseignement </a:t>
            </a:r>
            <a:endParaRPr lang="fr-FR" dirty="0" smtClean="0"/>
          </a:p>
          <a:p>
            <a:endParaRPr lang="fr-FR" dirty="0"/>
          </a:p>
          <a:p>
            <a:endParaRPr lang="fr-FR" dirty="0"/>
          </a:p>
        </p:txBody>
      </p:sp>
    </p:spTree>
    <p:extLst>
      <p:ext uri="{BB962C8B-B14F-4D97-AF65-F5344CB8AC3E}">
        <p14:creationId xmlns:p14="http://schemas.microsoft.com/office/powerpoint/2010/main" val="28113735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3" y="171756"/>
            <a:ext cx="8289308" cy="58882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51552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OUTILS</a:t>
            </a:r>
            <a:endParaRPr lang="fr-FR" dirty="0"/>
          </a:p>
        </p:txBody>
      </p:sp>
      <p:sp>
        <p:nvSpPr>
          <p:cNvPr id="3" name="Espace réservé du contenu 2"/>
          <p:cNvSpPr>
            <a:spLocks noGrp="1"/>
          </p:cNvSpPr>
          <p:nvPr>
            <p:ph idx="1"/>
          </p:nvPr>
        </p:nvSpPr>
        <p:spPr/>
        <p:txBody>
          <a:bodyPr/>
          <a:lstStyle/>
          <a:p>
            <a:pPr marL="114300" indent="0">
              <a:buNone/>
            </a:pPr>
            <a:r>
              <a:rPr lang="fr-FR" dirty="0" smtClean="0"/>
              <a:t>A Ne pas confondre!</a:t>
            </a:r>
          </a:p>
          <a:p>
            <a:endParaRPr lang="fr-FR" dirty="0"/>
          </a:p>
          <a:p>
            <a:r>
              <a:rPr lang="fr-FR" dirty="0" smtClean="0"/>
              <a:t>Le </a:t>
            </a:r>
            <a:r>
              <a:rPr lang="fr-FR" dirty="0" smtClean="0"/>
              <a:t>carnet de suivi </a:t>
            </a:r>
          </a:p>
          <a:p>
            <a:r>
              <a:rPr lang="fr-FR" dirty="0" smtClean="0">
                <a:hlinkClick r:id="rId3" action="ppaction://hlinkfile"/>
              </a:rPr>
              <a:t>La synthèse des acquis en fin de cycle 1</a:t>
            </a:r>
            <a:endParaRPr lang="fr-FR" dirty="0"/>
          </a:p>
        </p:txBody>
      </p:sp>
    </p:spTree>
    <p:extLst>
      <p:ext uri="{BB962C8B-B14F-4D97-AF65-F5344CB8AC3E}">
        <p14:creationId xmlns:p14="http://schemas.microsoft.com/office/powerpoint/2010/main" val="6960947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POINTS DE </a:t>
            </a:r>
            <a:r>
              <a:rPr lang="fr-FR" dirty="0" smtClean="0"/>
              <a:t>Vigilance</a:t>
            </a:r>
            <a:endParaRPr lang="fr-FR" dirty="0"/>
          </a:p>
        </p:txBody>
      </p:sp>
      <p:sp>
        <p:nvSpPr>
          <p:cNvPr id="3" name="Espace réservé du contenu 2"/>
          <p:cNvSpPr>
            <a:spLocks noGrp="1"/>
          </p:cNvSpPr>
          <p:nvPr>
            <p:ph idx="1"/>
          </p:nvPr>
        </p:nvSpPr>
        <p:spPr/>
        <p:txBody>
          <a:bodyPr/>
          <a:lstStyle/>
          <a:p>
            <a:r>
              <a:rPr lang="fr-FR" dirty="0" smtClean="0"/>
              <a:t>C’est une rupture dans les pratiques d’enseignement</a:t>
            </a:r>
          </a:p>
          <a:p>
            <a:r>
              <a:rPr lang="fr-FR" dirty="0" smtClean="0"/>
              <a:t>C’est </a:t>
            </a:r>
            <a:r>
              <a:rPr lang="fr-FR" dirty="0"/>
              <a:t>une rupture significative avec les traditionnels livrets d’évaluation.</a:t>
            </a:r>
          </a:p>
          <a:p>
            <a:r>
              <a:rPr lang="fr-FR" dirty="0"/>
              <a:t>Le carnet de suivi n’est renseigné qu’à l’aide d’indicateurs positifs (date de la réussite).</a:t>
            </a:r>
          </a:p>
          <a:p>
            <a:r>
              <a:rPr lang="fr-FR" dirty="0"/>
              <a:t>Suppression de la terminologie : acquis, en cours d’acquisition, non acquis ; des smileys ; des codes </a:t>
            </a:r>
            <a:r>
              <a:rPr lang="fr-FR" dirty="0" smtClean="0"/>
              <a:t>couleur…</a:t>
            </a:r>
            <a:endParaRPr lang="fr-FR" dirty="0"/>
          </a:p>
        </p:txBody>
      </p:sp>
    </p:spTree>
    <p:extLst>
      <p:ext uri="{BB962C8B-B14F-4D97-AF65-F5344CB8AC3E}">
        <p14:creationId xmlns:p14="http://schemas.microsoft.com/office/powerpoint/2010/main" val="9370199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icaire">
  <a:themeElements>
    <a:clrScheme name="Apothicaire">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icaire">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icaire">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193</TotalTime>
  <Words>1759</Words>
  <Application>Microsoft Office PowerPoint</Application>
  <PresentationFormat>Affichage à l'écran (4:3)</PresentationFormat>
  <Paragraphs>176</Paragraphs>
  <Slides>16</Slides>
  <Notes>15</Notes>
  <HiddenSlides>0</HiddenSlides>
  <MMClips>0</MMClips>
  <ScaleCrop>false</ScaleCrop>
  <HeadingPairs>
    <vt:vector size="8" baseType="variant">
      <vt:variant>
        <vt:lpstr>Polices utilisées</vt:lpstr>
      </vt:variant>
      <vt:variant>
        <vt:i4>8</vt:i4>
      </vt:variant>
      <vt:variant>
        <vt:lpstr>Thème</vt:lpstr>
      </vt:variant>
      <vt:variant>
        <vt:i4>1</vt:i4>
      </vt:variant>
      <vt:variant>
        <vt:lpstr>Serveurs OLE incorporés</vt:lpstr>
      </vt:variant>
      <vt:variant>
        <vt:i4>1</vt:i4>
      </vt:variant>
      <vt:variant>
        <vt:lpstr>Titres des diapositives</vt:lpstr>
      </vt:variant>
      <vt:variant>
        <vt:i4>16</vt:i4>
      </vt:variant>
    </vt:vector>
  </HeadingPairs>
  <TitlesOfParts>
    <vt:vector size="26" baseType="lpstr">
      <vt:lpstr>Arial</vt:lpstr>
      <vt:lpstr>Book Antiqua</vt:lpstr>
      <vt:lpstr>Calibri</vt:lpstr>
      <vt:lpstr>Century Gothic</vt:lpstr>
      <vt:lpstr>Helvetica</vt:lpstr>
      <vt:lpstr>Times New Roman</vt:lpstr>
      <vt:lpstr>Wingdings 2</vt:lpstr>
      <vt:lpstr>ヒラギノ角ゴ Pro W3</vt:lpstr>
      <vt:lpstr>Apothicaire</vt:lpstr>
      <vt:lpstr>Document</vt:lpstr>
      <vt:lpstr>EVALUATION POSITIVE en MATERNELLE</vt:lpstr>
      <vt:lpstr>Pourquoi, comment? </vt:lpstr>
      <vt:lpstr>Les prescriptions :  1. le programme de l’école maternelle</vt:lpstr>
      <vt:lpstr>Les prescriptions :  2. le décret de décembre 2015</vt:lpstr>
      <vt:lpstr>EVALUATION</vt:lpstr>
      <vt:lpstr>ENJEUX</vt:lpstr>
      <vt:lpstr>Présentation PowerPoint</vt:lpstr>
      <vt:lpstr>LES OUTILS</vt:lpstr>
      <vt:lpstr>POINTS DE Vigilance</vt:lpstr>
      <vt:lpstr>MISE EN OEUVRE</vt:lpstr>
      <vt:lpstr>Mise en œuvre </vt:lpstr>
      <vt:lpstr>Présentation PowerPoint</vt:lpstr>
      <vt:lpstr>Portrait de l’élève de PS</vt:lpstr>
      <vt:lpstr>RESSOURCES EDUSCOL</vt:lpstr>
      <vt:lpstr>CONCLUSION PROVISOIRE</vt:lpstr>
      <vt:lpstr>PAROLE de pédagogues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POSITIVE en MATERNELLE</dc:title>
  <dc:creator>CORINNE SOURBETS</dc:creator>
  <cp:lastModifiedBy>CORINNE SOURBETS</cp:lastModifiedBy>
  <cp:revision>20</cp:revision>
  <cp:lastPrinted>2016-04-25T07:41:55Z</cp:lastPrinted>
  <dcterms:created xsi:type="dcterms:W3CDTF">2016-04-19T06:28:04Z</dcterms:created>
  <dcterms:modified xsi:type="dcterms:W3CDTF">2018-02-05T09:02:07Z</dcterms:modified>
</cp:coreProperties>
</file>