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5" r:id="rId17"/>
    <p:sldId id="272" r:id="rId18"/>
    <p:sldId id="273" r:id="rId19"/>
    <p:sldId id="274" r:id="rId20"/>
  </p:sldIdLst>
  <p:sldSz cx="13004800" cy="9753600"/>
  <p:notesSz cx="13004800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9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8700" y="467359"/>
            <a:ext cx="10947400" cy="206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0765" y="3810000"/>
            <a:ext cx="10923269" cy="3850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500" y="2504439"/>
            <a:ext cx="10325735" cy="2364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009900">
              <a:lnSpc>
                <a:spcPct val="100200"/>
              </a:lnSpc>
              <a:spcBef>
                <a:spcPts val="110"/>
              </a:spcBef>
            </a:pPr>
            <a:r>
              <a:rPr sz="7650" b="0" spc="15" dirty="0">
                <a:latin typeface="Arial"/>
                <a:cs typeface="Arial"/>
              </a:rPr>
              <a:t>Narramus  Fondements</a:t>
            </a:r>
            <a:r>
              <a:rPr sz="7650" b="0" spc="-80" dirty="0">
                <a:latin typeface="Arial"/>
                <a:cs typeface="Arial"/>
              </a:rPr>
              <a:t> </a:t>
            </a:r>
            <a:r>
              <a:rPr sz="7650" b="0" spc="55" dirty="0">
                <a:latin typeface="Arial"/>
                <a:cs typeface="Arial"/>
              </a:rPr>
              <a:t>théoriques</a:t>
            </a:r>
            <a:endParaRPr sz="7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300" y="5045455"/>
            <a:ext cx="7686675" cy="1032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685" algn="ctr">
              <a:lnSpc>
                <a:spcPts val="2650"/>
              </a:lnSpc>
              <a:spcBef>
                <a:spcPts val="120"/>
              </a:spcBef>
            </a:pPr>
            <a:r>
              <a:rPr sz="2250" spc="10" dirty="0">
                <a:latin typeface="Arial"/>
                <a:cs typeface="Arial"/>
              </a:rPr>
              <a:t>Quelle </a:t>
            </a:r>
            <a:r>
              <a:rPr sz="2250" spc="35" dirty="0">
                <a:latin typeface="Arial"/>
                <a:cs typeface="Arial"/>
              </a:rPr>
              <a:t>adaptation </a:t>
            </a:r>
            <a:r>
              <a:rPr sz="2250" spc="40" dirty="0">
                <a:latin typeface="Arial"/>
                <a:cs typeface="Arial"/>
              </a:rPr>
              <a:t>possible avec </a:t>
            </a:r>
            <a:r>
              <a:rPr sz="2250" spc="50" dirty="0">
                <a:latin typeface="Arial"/>
                <a:cs typeface="Arial"/>
              </a:rPr>
              <a:t>des</a:t>
            </a:r>
            <a:r>
              <a:rPr sz="2250" spc="-114" dirty="0">
                <a:latin typeface="Arial"/>
                <a:cs typeface="Arial"/>
              </a:rPr>
              <a:t> </a:t>
            </a:r>
            <a:r>
              <a:rPr sz="2250" spc="-105" dirty="0">
                <a:latin typeface="Arial"/>
                <a:cs typeface="Arial"/>
              </a:rPr>
              <a:t>MTA?</a:t>
            </a:r>
            <a:endParaRPr sz="2250">
              <a:latin typeface="Arial"/>
              <a:cs typeface="Arial"/>
            </a:endParaRPr>
          </a:p>
          <a:p>
            <a:pPr marL="12700" marR="5080" algn="ctr">
              <a:lnSpc>
                <a:spcPts val="2600"/>
              </a:lnSpc>
              <a:spcBef>
                <a:spcPts val="120"/>
              </a:spcBef>
            </a:pPr>
            <a:r>
              <a:rPr sz="2250" dirty="0">
                <a:latin typeface="Arial"/>
                <a:cs typeface="Arial"/>
              </a:rPr>
              <a:t>histoire </a:t>
            </a:r>
            <a:r>
              <a:rPr sz="2250" spc="5" dirty="0">
                <a:latin typeface="Arial"/>
                <a:cs typeface="Arial"/>
              </a:rPr>
              <a:t>: </a:t>
            </a:r>
            <a:r>
              <a:rPr sz="2250" spc="10" dirty="0">
                <a:latin typeface="Arial"/>
                <a:cs typeface="Arial"/>
              </a:rPr>
              <a:t>« </a:t>
            </a:r>
            <a:r>
              <a:rPr sz="2250" spc="5" dirty="0">
                <a:latin typeface="Arial"/>
                <a:cs typeface="Arial"/>
              </a:rPr>
              <a:t>si j’étais </a:t>
            </a:r>
            <a:r>
              <a:rPr sz="2250" spc="10" dirty="0">
                <a:latin typeface="Arial"/>
                <a:cs typeface="Arial"/>
              </a:rPr>
              <a:t>un </a:t>
            </a:r>
            <a:r>
              <a:rPr sz="2250" spc="30" dirty="0">
                <a:latin typeface="Arial"/>
                <a:cs typeface="Arial"/>
              </a:rPr>
              <a:t>petit </a:t>
            </a:r>
            <a:r>
              <a:rPr sz="2250" spc="50" dirty="0">
                <a:latin typeface="Arial"/>
                <a:cs typeface="Arial"/>
              </a:rPr>
              <a:t>cochon </a:t>
            </a:r>
            <a:r>
              <a:rPr sz="2250" spc="10" dirty="0">
                <a:latin typeface="Arial"/>
                <a:cs typeface="Arial"/>
              </a:rPr>
              <a:t>» </a:t>
            </a:r>
            <a:r>
              <a:rPr sz="2250" spc="70" dirty="0">
                <a:latin typeface="Arial"/>
                <a:cs typeface="Arial"/>
              </a:rPr>
              <a:t>de </a:t>
            </a:r>
            <a:r>
              <a:rPr sz="2250" spc="5" dirty="0">
                <a:latin typeface="Arial"/>
                <a:cs typeface="Arial"/>
              </a:rPr>
              <a:t>I.Dohin et</a:t>
            </a:r>
            <a:r>
              <a:rPr sz="2250" spc="-60" dirty="0">
                <a:latin typeface="Arial"/>
                <a:cs typeface="Arial"/>
              </a:rPr>
              <a:t> </a:t>
            </a:r>
            <a:r>
              <a:rPr sz="2250" spc="25" dirty="0">
                <a:latin typeface="Arial"/>
                <a:cs typeface="Arial"/>
              </a:rPr>
              <a:t>C.Loupy  </a:t>
            </a:r>
            <a:r>
              <a:rPr sz="2250" spc="50" dirty="0">
                <a:latin typeface="Arial"/>
                <a:cs typeface="Arial"/>
              </a:rPr>
              <a:t>script </a:t>
            </a:r>
            <a:r>
              <a:rPr sz="2250" spc="5" dirty="0">
                <a:latin typeface="Arial"/>
                <a:cs typeface="Arial"/>
              </a:rPr>
              <a:t>: </a:t>
            </a:r>
            <a:r>
              <a:rPr sz="2250" spc="10" dirty="0">
                <a:latin typeface="Arial"/>
                <a:cs typeface="Arial"/>
              </a:rPr>
              <a:t>se</a:t>
            </a:r>
            <a:r>
              <a:rPr sz="2250" spc="-50" dirty="0">
                <a:latin typeface="Arial"/>
                <a:cs typeface="Arial"/>
              </a:rPr>
              <a:t> </a:t>
            </a:r>
            <a:r>
              <a:rPr sz="2250" spc="40" dirty="0">
                <a:latin typeface="Arial"/>
                <a:cs typeface="Arial"/>
              </a:rPr>
              <a:t>déguiser</a:t>
            </a:r>
            <a:endParaRPr sz="2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5300" y="8204200"/>
            <a:ext cx="9003030" cy="11201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895600" marR="5080" indent="-2882900">
              <a:lnSpc>
                <a:spcPts val="4300"/>
              </a:lnSpc>
              <a:spcBef>
                <a:spcPts val="259"/>
              </a:spcBef>
            </a:pPr>
            <a:r>
              <a:rPr sz="3600" spc="20" dirty="0">
                <a:latin typeface="Arial"/>
                <a:cs typeface="Arial"/>
              </a:rPr>
              <a:t>Groupe </a:t>
            </a:r>
            <a:r>
              <a:rPr sz="3600" spc="5" dirty="0">
                <a:latin typeface="Arial"/>
                <a:cs typeface="Arial"/>
              </a:rPr>
              <a:t>Maternelle </a:t>
            </a:r>
            <a:r>
              <a:rPr sz="3600" spc="30" dirty="0">
                <a:latin typeface="Arial"/>
                <a:cs typeface="Arial"/>
              </a:rPr>
              <a:t>départemental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Calvados  </a:t>
            </a:r>
            <a:r>
              <a:rPr sz="3600" spc="15" dirty="0">
                <a:latin typeface="Arial"/>
                <a:cs typeface="Arial"/>
              </a:rPr>
              <a:t>novembre</a:t>
            </a:r>
            <a:r>
              <a:rPr sz="3600" spc="-5" dirty="0">
                <a:latin typeface="Arial"/>
                <a:cs typeface="Arial"/>
              </a:rPr>
              <a:t> 2017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520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tabLst>
                <a:tab pos="3654425" algn="l"/>
                <a:tab pos="6224270" algn="l"/>
              </a:tabLst>
            </a:pPr>
            <a:r>
              <a:rPr sz="4000" spc="-5" dirty="0">
                <a:solidFill>
                  <a:srgbClr val="00882B"/>
                </a:solidFill>
              </a:rPr>
              <a:t>compétences	narratives	</a:t>
            </a:r>
            <a:r>
              <a:rPr sz="4000" dirty="0">
                <a:solidFill>
                  <a:srgbClr val="00882B"/>
                </a:solidFill>
              </a:rPr>
              <a:t>en </a:t>
            </a:r>
            <a:r>
              <a:rPr sz="4000" spc="-5" dirty="0">
                <a:solidFill>
                  <a:srgbClr val="00882B"/>
                </a:solidFill>
              </a:rPr>
              <a:t>réception</a:t>
            </a:r>
            <a:r>
              <a:rPr sz="4000" spc="-50" dirty="0">
                <a:solidFill>
                  <a:srgbClr val="00882B"/>
                </a:solidFill>
              </a:rPr>
              <a:t> </a:t>
            </a:r>
            <a:r>
              <a:rPr sz="4000" dirty="0">
                <a:solidFill>
                  <a:srgbClr val="00882B"/>
                </a:solidFill>
              </a:rPr>
              <a:t>(CNR)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39800" y="2635504"/>
            <a:ext cx="11094085" cy="61874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82600" marR="55880" indent="-419100">
              <a:lnSpc>
                <a:spcPct val="102000"/>
              </a:lnSpc>
              <a:spcBef>
                <a:spcPts val="15"/>
              </a:spcBef>
              <a:buSzPct val="74626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3350" b="1" spc="-5" dirty="0">
                <a:latin typeface="Arial"/>
                <a:cs typeface="Arial"/>
              </a:rPr>
              <a:t>Placer </a:t>
            </a:r>
            <a:r>
              <a:rPr sz="3350" spc="-5" dirty="0">
                <a:latin typeface="Arial"/>
                <a:cs typeface="Arial"/>
              </a:rPr>
              <a:t>les élèves en </a:t>
            </a:r>
            <a:r>
              <a:rPr sz="3350" spc="5" dirty="0">
                <a:latin typeface="Arial"/>
                <a:cs typeface="Arial"/>
              </a:rPr>
              <a:t>alerte </a:t>
            </a:r>
            <a:r>
              <a:rPr sz="3350" spc="-5" dirty="0">
                <a:latin typeface="Arial"/>
                <a:cs typeface="Arial"/>
              </a:rPr>
              <a:t>« </a:t>
            </a:r>
            <a:r>
              <a:rPr sz="3350" spc="-20" dirty="0">
                <a:latin typeface="Arial"/>
                <a:cs typeface="Arial"/>
              </a:rPr>
              <a:t>attentionnelle"; </a:t>
            </a:r>
            <a:r>
              <a:rPr sz="3350" b="1" spc="-5" dirty="0">
                <a:solidFill>
                  <a:srgbClr val="C82506"/>
                </a:solidFill>
                <a:latin typeface="Arial"/>
                <a:cs typeface="Arial"/>
              </a:rPr>
              <a:t>est-ce  possible avec des </a:t>
            </a:r>
            <a:r>
              <a:rPr sz="3350" b="1" spc="-35" dirty="0">
                <a:solidFill>
                  <a:srgbClr val="C82506"/>
                </a:solidFill>
                <a:latin typeface="Arial"/>
                <a:cs typeface="Arial"/>
              </a:rPr>
              <a:t>MTA?(</a:t>
            </a:r>
            <a:r>
              <a:rPr sz="3350" spc="-35" dirty="0">
                <a:latin typeface="Arial"/>
                <a:cs typeface="Arial"/>
              </a:rPr>
              <a:t>Avoir </a:t>
            </a:r>
            <a:r>
              <a:rPr sz="3350" spc="-5" dirty="0">
                <a:latin typeface="Arial"/>
                <a:cs typeface="Arial"/>
              </a:rPr>
              <a:t>un </a:t>
            </a:r>
            <a:r>
              <a:rPr sz="3350" spc="45" dirty="0">
                <a:latin typeface="Arial"/>
                <a:cs typeface="Arial"/>
              </a:rPr>
              <a:t>but, </a:t>
            </a:r>
            <a:r>
              <a:rPr sz="3350" spc="60" dirty="0">
                <a:latin typeface="Arial"/>
                <a:cs typeface="Arial"/>
              </a:rPr>
              <a:t>ici </a:t>
            </a:r>
            <a:r>
              <a:rPr sz="3350" spc="25" dirty="0">
                <a:latin typeface="Arial"/>
                <a:cs typeface="Arial"/>
              </a:rPr>
              <a:t>écouter</a:t>
            </a:r>
            <a:r>
              <a:rPr sz="3350" spc="-85" dirty="0">
                <a:latin typeface="Arial"/>
                <a:cs typeface="Arial"/>
              </a:rPr>
              <a:t> </a:t>
            </a:r>
            <a:r>
              <a:rPr sz="3350" spc="40" dirty="0">
                <a:latin typeface="Arial"/>
                <a:cs typeface="Arial"/>
              </a:rPr>
              <a:t>pour  </a:t>
            </a:r>
            <a:r>
              <a:rPr sz="3350" spc="20" dirty="0">
                <a:latin typeface="Arial"/>
                <a:cs typeface="Arial"/>
              </a:rPr>
              <a:t>raconter </a:t>
            </a:r>
            <a:r>
              <a:rPr sz="3350" spc="-5" dirty="0">
                <a:latin typeface="Arial"/>
                <a:cs typeface="Arial"/>
              </a:rPr>
              <a:t>à </a:t>
            </a:r>
            <a:r>
              <a:rPr sz="3350" spc="35" dirty="0">
                <a:latin typeface="Arial"/>
                <a:cs typeface="Arial"/>
              </a:rPr>
              <a:t>quelqu’un </a:t>
            </a:r>
            <a:r>
              <a:rPr sz="3350" spc="10" dirty="0">
                <a:latin typeface="Arial"/>
                <a:cs typeface="Arial"/>
              </a:rPr>
              <a:t>d’autre, </a:t>
            </a:r>
            <a:r>
              <a:rPr sz="3350" spc="-5" dirty="0">
                <a:latin typeface="Arial"/>
                <a:cs typeface="Arial"/>
              </a:rPr>
              <a:t>à ses</a:t>
            </a:r>
            <a:r>
              <a:rPr sz="3350" spc="-50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parents…)</a:t>
            </a:r>
            <a:endParaRPr sz="3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350">
              <a:latin typeface="Arial"/>
              <a:cs typeface="Arial"/>
            </a:endParaRPr>
          </a:p>
          <a:p>
            <a:pPr marL="482600" marR="456565" indent="-419100">
              <a:lnSpc>
                <a:spcPct val="102000"/>
              </a:lnSpc>
              <a:buSzPct val="74626"/>
              <a:buFont typeface="Arial"/>
              <a:buChar char="•"/>
              <a:tabLst>
                <a:tab pos="481965" algn="l"/>
                <a:tab pos="482600" algn="l"/>
                <a:tab pos="7958455" algn="l"/>
              </a:tabLst>
            </a:pPr>
            <a:r>
              <a:rPr sz="3350" b="1" spc="-5" dirty="0">
                <a:latin typeface="Arial"/>
                <a:cs typeface="Arial"/>
              </a:rPr>
              <a:t>Lire </a:t>
            </a:r>
            <a:r>
              <a:rPr sz="3350" spc="-5" dirty="0">
                <a:latin typeface="Arial"/>
                <a:cs typeface="Arial"/>
              </a:rPr>
              <a:t>sans </a:t>
            </a:r>
            <a:r>
              <a:rPr sz="3350" spc="-15" dirty="0">
                <a:latin typeface="Arial"/>
                <a:cs typeface="Arial"/>
              </a:rPr>
              <a:t>montrer </a:t>
            </a:r>
            <a:r>
              <a:rPr sz="3350" spc="-5" dirty="0">
                <a:latin typeface="Arial"/>
                <a:cs typeface="Arial"/>
              </a:rPr>
              <a:t>les </a:t>
            </a:r>
            <a:r>
              <a:rPr sz="3350" spc="15" dirty="0">
                <a:latin typeface="Arial"/>
                <a:cs typeface="Arial"/>
              </a:rPr>
              <a:t>images</a:t>
            </a:r>
            <a:r>
              <a:rPr sz="3350" b="1" spc="15" dirty="0">
                <a:solidFill>
                  <a:srgbClr val="C82506"/>
                </a:solidFill>
                <a:latin typeface="Arial"/>
                <a:cs typeface="Arial"/>
              </a:rPr>
              <a:t>???</a:t>
            </a:r>
            <a:r>
              <a:rPr sz="3350" spc="15" dirty="0">
                <a:latin typeface="Arial"/>
                <a:cs typeface="Arial"/>
              </a:rPr>
              <a:t>: </a:t>
            </a:r>
            <a:r>
              <a:rPr sz="3350" spc="-5" dirty="0">
                <a:latin typeface="Arial"/>
                <a:cs typeface="Arial"/>
              </a:rPr>
              <a:t>laisser l’enfant se  </a:t>
            </a:r>
            <a:r>
              <a:rPr sz="3350" spc="-15" dirty="0">
                <a:latin typeface="Arial"/>
                <a:cs typeface="Arial"/>
              </a:rPr>
              <a:t>faire </a:t>
            </a:r>
            <a:r>
              <a:rPr sz="3350" spc="-5" dirty="0">
                <a:latin typeface="Arial"/>
                <a:cs typeface="Arial"/>
              </a:rPr>
              <a:t>sa </a:t>
            </a:r>
            <a:r>
              <a:rPr sz="3350" spc="35" dirty="0">
                <a:latin typeface="Arial"/>
                <a:cs typeface="Arial"/>
              </a:rPr>
              <a:t>propre</a:t>
            </a:r>
            <a:r>
              <a:rPr sz="3350" spc="65" dirty="0">
                <a:latin typeface="Arial"/>
                <a:cs typeface="Arial"/>
              </a:rPr>
              <a:t> </a:t>
            </a:r>
            <a:r>
              <a:rPr sz="3350" dirty="0">
                <a:latin typeface="Arial"/>
                <a:cs typeface="Arial"/>
              </a:rPr>
              <a:t>représentation</a:t>
            </a:r>
            <a:r>
              <a:rPr sz="3350" spc="15" dirty="0">
                <a:latin typeface="Arial"/>
                <a:cs typeface="Arial"/>
              </a:rPr>
              <a:t> </a:t>
            </a:r>
            <a:r>
              <a:rPr sz="3350" spc="-5" dirty="0">
                <a:latin typeface="Arial"/>
                <a:cs typeface="Arial"/>
              </a:rPr>
              <a:t>mentale	« </a:t>
            </a:r>
            <a:r>
              <a:rPr sz="3350" spc="35" dirty="0">
                <a:latin typeface="Arial"/>
                <a:cs typeface="Arial"/>
              </a:rPr>
              <a:t>fabriquer</a:t>
            </a:r>
            <a:r>
              <a:rPr sz="3350" spc="-40" dirty="0">
                <a:latin typeface="Arial"/>
                <a:cs typeface="Arial"/>
              </a:rPr>
              <a:t> </a:t>
            </a:r>
            <a:r>
              <a:rPr sz="3350" spc="-5" dirty="0">
                <a:latin typeface="Arial"/>
                <a:cs typeface="Arial"/>
              </a:rPr>
              <a:t>un  </a:t>
            </a:r>
            <a:r>
              <a:rPr sz="3350" spc="25" dirty="0">
                <a:latin typeface="Arial"/>
                <a:cs typeface="Arial"/>
              </a:rPr>
              <a:t>dessin </a:t>
            </a:r>
            <a:r>
              <a:rPr sz="3350" spc="-5" dirty="0">
                <a:latin typeface="Arial"/>
                <a:cs typeface="Arial"/>
              </a:rPr>
              <a:t>animé</a:t>
            </a:r>
            <a:r>
              <a:rPr sz="3350" spc="-30" dirty="0">
                <a:latin typeface="Arial"/>
                <a:cs typeface="Arial"/>
              </a:rPr>
              <a:t> </a:t>
            </a:r>
            <a:r>
              <a:rPr sz="3350" spc="-5" dirty="0">
                <a:latin typeface="Arial"/>
                <a:cs typeface="Arial"/>
              </a:rPr>
              <a:t>»</a:t>
            </a:r>
            <a:endParaRPr sz="3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50">
              <a:latin typeface="Arial"/>
              <a:cs typeface="Arial"/>
            </a:endParaRPr>
          </a:p>
          <a:p>
            <a:pPr marL="482600" marR="1402715" indent="-419100">
              <a:lnSpc>
                <a:spcPct val="102000"/>
              </a:lnSpc>
              <a:buSzPct val="74626"/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3350" b="1" spc="-5" dirty="0">
                <a:latin typeface="Arial"/>
                <a:cs typeface="Arial"/>
              </a:rPr>
              <a:t>Raconter </a:t>
            </a:r>
            <a:r>
              <a:rPr sz="3350" spc="45" dirty="0">
                <a:latin typeface="Arial"/>
                <a:cs typeface="Arial"/>
              </a:rPr>
              <a:t>avec </a:t>
            </a:r>
            <a:r>
              <a:rPr sz="3350" spc="-5" dirty="0">
                <a:latin typeface="Arial"/>
                <a:cs typeface="Arial"/>
              </a:rPr>
              <a:t>les </a:t>
            </a:r>
            <a:r>
              <a:rPr sz="3350" spc="30" dirty="0">
                <a:latin typeface="Arial"/>
                <a:cs typeface="Arial"/>
              </a:rPr>
              <a:t>propres </a:t>
            </a:r>
            <a:r>
              <a:rPr sz="3350" spc="-5" dirty="0">
                <a:latin typeface="Arial"/>
                <a:cs typeface="Arial"/>
              </a:rPr>
              <a:t>mots </a:t>
            </a:r>
            <a:r>
              <a:rPr sz="3350" spc="90" dirty="0">
                <a:latin typeface="Arial"/>
                <a:cs typeface="Arial"/>
              </a:rPr>
              <a:t>de</a:t>
            </a:r>
            <a:r>
              <a:rPr sz="3350" spc="-50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l’enseignant  </a:t>
            </a:r>
            <a:r>
              <a:rPr sz="3350" spc="-5" dirty="0">
                <a:latin typeface="Arial"/>
                <a:cs typeface="Arial"/>
              </a:rPr>
              <a:t>( </a:t>
            </a:r>
            <a:r>
              <a:rPr sz="3350" spc="-55" dirty="0">
                <a:latin typeface="Arial"/>
                <a:cs typeface="Arial"/>
              </a:rPr>
              <a:t>mimer, </a:t>
            </a:r>
            <a:r>
              <a:rPr sz="3350" spc="-10" dirty="0">
                <a:latin typeface="Arial"/>
                <a:cs typeface="Arial"/>
              </a:rPr>
              <a:t>bruiter,</a:t>
            </a:r>
            <a:r>
              <a:rPr sz="3350" b="1" spc="-10" dirty="0">
                <a:solidFill>
                  <a:srgbClr val="0365C0"/>
                </a:solidFill>
                <a:latin typeface="Arial"/>
                <a:cs typeface="Arial"/>
              </a:rPr>
              <a:t>expliciter</a:t>
            </a:r>
            <a:r>
              <a:rPr sz="3350" b="1" spc="45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350" b="1" spc="-5" dirty="0">
                <a:solidFill>
                  <a:srgbClr val="0365C0"/>
                </a:solidFill>
                <a:latin typeface="Arial"/>
                <a:cs typeface="Arial"/>
              </a:rPr>
              <a:t>l’implicite</a:t>
            </a:r>
            <a:r>
              <a:rPr sz="3350" spc="-5" dirty="0">
                <a:latin typeface="Arial"/>
                <a:cs typeface="Arial"/>
              </a:rPr>
              <a:t>)</a:t>
            </a:r>
            <a:endParaRPr sz="3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Arial"/>
              <a:cs typeface="Arial"/>
            </a:endParaRPr>
          </a:p>
          <a:p>
            <a:pPr marL="482600" indent="-419100">
              <a:lnSpc>
                <a:spcPct val="100000"/>
              </a:lnSpc>
              <a:buSzPct val="74626"/>
              <a:buChar char="•"/>
              <a:tabLst>
                <a:tab pos="481965" algn="l"/>
                <a:tab pos="482600" algn="l"/>
              </a:tabLst>
            </a:pPr>
            <a:r>
              <a:rPr sz="3350" b="1" spc="-5" dirty="0">
                <a:latin typeface="Arial"/>
                <a:cs typeface="Arial"/>
              </a:rPr>
              <a:t>Faire raconter avec ses propres mots = CNP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160" algn="ctr">
              <a:lnSpc>
                <a:spcPts val="8020"/>
              </a:lnSpc>
              <a:spcBef>
                <a:spcPts val="120"/>
              </a:spcBef>
            </a:pPr>
            <a:r>
              <a:rPr dirty="0"/>
              <a:t>lire</a:t>
            </a:r>
          </a:p>
          <a:p>
            <a:pPr marL="7620" algn="ctr">
              <a:lnSpc>
                <a:spcPts val="8020"/>
              </a:lnSpc>
            </a:pPr>
            <a:r>
              <a:rPr b="0" spc="5" dirty="0">
                <a:latin typeface="Arial"/>
                <a:cs typeface="Arial"/>
              </a:rPr>
              <a:t>si j’étais </a:t>
            </a:r>
            <a:r>
              <a:rPr b="0" spc="10" dirty="0">
                <a:latin typeface="Arial"/>
                <a:cs typeface="Arial"/>
              </a:rPr>
              <a:t>un </a:t>
            </a:r>
            <a:r>
              <a:rPr b="0" spc="80" dirty="0">
                <a:latin typeface="Arial"/>
                <a:cs typeface="Arial"/>
              </a:rPr>
              <a:t>petit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spc="135" dirty="0">
                <a:latin typeface="Arial"/>
                <a:cs typeface="Arial"/>
              </a:rPr>
              <a:t>cochon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41565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2420" rIns="0" bIns="0" rtlCol="0">
            <a:spAutoFit/>
          </a:bodyPr>
          <a:lstStyle/>
          <a:p>
            <a:pPr marL="406400" marR="5080">
              <a:lnSpc>
                <a:spcPts val="4300"/>
              </a:lnSpc>
              <a:spcBef>
                <a:spcPts val="260"/>
              </a:spcBef>
            </a:pPr>
            <a:r>
              <a:rPr spc="-105" dirty="0"/>
              <a:t>Si </a:t>
            </a:r>
            <a:r>
              <a:rPr spc="-5" dirty="0"/>
              <a:t>j’étais un </a:t>
            </a:r>
            <a:r>
              <a:rPr spc="35" dirty="0"/>
              <a:t>petit </a:t>
            </a:r>
            <a:r>
              <a:rPr spc="55" dirty="0"/>
              <a:t>cochon, </a:t>
            </a:r>
            <a:r>
              <a:rPr spc="65" dirty="0"/>
              <a:t>dit </a:t>
            </a:r>
            <a:r>
              <a:rPr spc="-5" dirty="0"/>
              <a:t>la </a:t>
            </a:r>
            <a:r>
              <a:rPr spc="30" dirty="0"/>
              <a:t>petite </a:t>
            </a:r>
            <a:r>
              <a:rPr spc="35" dirty="0"/>
              <a:t>boule  </a:t>
            </a:r>
            <a:r>
              <a:rPr spc="45" dirty="0"/>
              <a:t>blanche, </a:t>
            </a:r>
            <a:r>
              <a:rPr spc="-5" dirty="0"/>
              <a:t>je serais </a:t>
            </a:r>
            <a:r>
              <a:rPr dirty="0"/>
              <a:t>toute </a:t>
            </a:r>
            <a:r>
              <a:rPr spc="-15" dirty="0"/>
              <a:t>rose, </a:t>
            </a:r>
            <a:r>
              <a:rPr spc="-5" dirty="0"/>
              <a:t>j’aurais </a:t>
            </a:r>
            <a:r>
              <a:rPr spc="65" dirty="0"/>
              <a:t>des </a:t>
            </a:r>
            <a:r>
              <a:rPr spc="-10" dirty="0"/>
              <a:t>oreilles  </a:t>
            </a:r>
            <a:r>
              <a:rPr spc="20" dirty="0"/>
              <a:t>tombantes </a:t>
            </a:r>
            <a:r>
              <a:rPr dirty="0"/>
              <a:t>et </a:t>
            </a:r>
            <a:r>
              <a:rPr spc="-5" dirty="0"/>
              <a:t>un </a:t>
            </a:r>
            <a:r>
              <a:rPr spc="25" dirty="0"/>
              <a:t>groin </a:t>
            </a:r>
            <a:r>
              <a:rPr dirty="0"/>
              <a:t>tout </a:t>
            </a:r>
            <a:r>
              <a:rPr spc="25" dirty="0"/>
              <a:t>mignon, </a:t>
            </a:r>
            <a:r>
              <a:rPr spc="-5" dirty="0"/>
              <a:t>un </a:t>
            </a:r>
            <a:r>
              <a:rPr spc="-15" dirty="0"/>
              <a:t>ventre</a:t>
            </a:r>
            <a:r>
              <a:rPr spc="-65" dirty="0"/>
              <a:t> </a:t>
            </a:r>
            <a:r>
              <a:rPr spc="30" dirty="0"/>
              <a:t>rond  </a:t>
            </a:r>
            <a:r>
              <a:rPr spc="40" dirty="0"/>
              <a:t>comme </a:t>
            </a:r>
            <a:r>
              <a:rPr spc="-5" dirty="0"/>
              <a:t>un </a:t>
            </a:r>
            <a:r>
              <a:rPr spc="25" dirty="0"/>
              <a:t>ballon, </a:t>
            </a:r>
            <a:r>
              <a:rPr spc="20" dirty="0"/>
              <a:t>quatre </a:t>
            </a:r>
            <a:r>
              <a:rPr spc="30" dirty="0"/>
              <a:t>petits </a:t>
            </a:r>
            <a:r>
              <a:rPr spc="20" dirty="0"/>
              <a:t>jambons, </a:t>
            </a:r>
            <a:r>
              <a:rPr spc="-5" dirty="0"/>
              <a:t>une jolie  </a:t>
            </a:r>
            <a:r>
              <a:rPr spc="35" dirty="0"/>
              <a:t>queue </a:t>
            </a:r>
            <a:r>
              <a:rPr spc="-5" dirty="0"/>
              <a:t>en </a:t>
            </a:r>
            <a:r>
              <a:rPr spc="25" dirty="0"/>
              <a:t>tire-bouchon, </a:t>
            </a:r>
            <a:r>
              <a:rPr dirty="0"/>
              <a:t>et </a:t>
            </a:r>
            <a:r>
              <a:rPr spc="-5" dirty="0"/>
              <a:t>je </a:t>
            </a:r>
            <a:r>
              <a:rPr dirty="0"/>
              <a:t>mettrais </a:t>
            </a:r>
            <a:r>
              <a:rPr spc="-5" dirty="0"/>
              <a:t>un </a:t>
            </a:r>
            <a:r>
              <a:rPr spc="45" dirty="0"/>
              <a:t>beau  </a:t>
            </a:r>
            <a:r>
              <a:rPr spc="50" dirty="0"/>
              <a:t>caleçon… </a:t>
            </a:r>
            <a:r>
              <a:rPr spc="-55" dirty="0"/>
              <a:t>Pour </a:t>
            </a:r>
            <a:r>
              <a:rPr spc="-15" dirty="0"/>
              <a:t>faire </a:t>
            </a:r>
            <a:r>
              <a:rPr spc="-5" dirty="0"/>
              <a:t>mon </a:t>
            </a:r>
            <a:r>
              <a:rPr spc="30" dirty="0"/>
              <a:t>gros</a:t>
            </a:r>
            <a:r>
              <a:rPr spc="15" dirty="0"/>
              <a:t> </a:t>
            </a:r>
            <a:r>
              <a:rPr spc="85" dirty="0"/>
              <a:t>cochon!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600" y="876300"/>
            <a:ext cx="44297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" dirty="0"/>
              <a:t>Raconter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90600" y="38771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06400" marR="5080">
              <a:lnSpc>
                <a:spcPts val="4300"/>
              </a:lnSpc>
              <a:spcBef>
                <a:spcPts val="260"/>
              </a:spcBef>
              <a:tabLst>
                <a:tab pos="5886450" algn="l"/>
              </a:tabLst>
            </a:pPr>
            <a:r>
              <a:rPr spc="-40" dirty="0"/>
              <a:t>Tiens </a:t>
            </a:r>
            <a:r>
              <a:rPr spc="20" dirty="0"/>
              <a:t>aujourd'hui</a:t>
            </a:r>
            <a:r>
              <a:rPr spc="65" dirty="0"/>
              <a:t> </a:t>
            </a:r>
            <a:r>
              <a:rPr spc="-5" dirty="0"/>
              <a:t>si</a:t>
            </a:r>
            <a:r>
              <a:rPr spc="10" dirty="0"/>
              <a:t> </a:t>
            </a:r>
            <a:r>
              <a:rPr spc="-5" dirty="0"/>
              <a:t>j’étais	un </a:t>
            </a:r>
            <a:r>
              <a:rPr spc="35" dirty="0"/>
              <a:t>petit </a:t>
            </a:r>
            <a:r>
              <a:rPr spc="95" dirty="0"/>
              <a:t>cochon!! </a:t>
            </a:r>
            <a:r>
              <a:rPr dirty="0"/>
              <a:t>Il  </a:t>
            </a:r>
            <a:r>
              <a:rPr spc="20" dirty="0"/>
              <a:t>faudrait </a:t>
            </a:r>
            <a:r>
              <a:rPr spc="65" dirty="0"/>
              <a:t>que </a:t>
            </a:r>
            <a:r>
              <a:rPr spc="-5" dirty="0"/>
              <a:t>je </a:t>
            </a:r>
            <a:r>
              <a:rPr spc="20" dirty="0"/>
              <a:t>maquille </a:t>
            </a:r>
            <a:r>
              <a:rPr spc="-5" dirty="0"/>
              <a:t>en </a:t>
            </a:r>
            <a:r>
              <a:rPr spc="-15" dirty="0"/>
              <a:t>rose, </a:t>
            </a:r>
            <a:r>
              <a:rPr spc="65" dirty="0"/>
              <a:t>que </a:t>
            </a:r>
            <a:r>
              <a:rPr spc="-5" dirty="0"/>
              <a:t>je </a:t>
            </a:r>
            <a:r>
              <a:rPr spc="-15" dirty="0"/>
              <a:t>trouve</a:t>
            </a:r>
            <a:r>
              <a:rPr spc="-95" dirty="0"/>
              <a:t> </a:t>
            </a:r>
            <a:r>
              <a:rPr spc="45" dirty="0"/>
              <a:t>deux  </a:t>
            </a:r>
            <a:r>
              <a:rPr spc="-10" dirty="0"/>
              <a:t>oreilles </a:t>
            </a:r>
            <a:r>
              <a:rPr spc="20" dirty="0"/>
              <a:t>tombantes </a:t>
            </a:r>
            <a:r>
              <a:rPr dirty="0"/>
              <a:t>et </a:t>
            </a:r>
            <a:r>
              <a:rPr spc="-5" dirty="0"/>
              <a:t>un nez </a:t>
            </a:r>
            <a:r>
              <a:rPr spc="95" dirty="0"/>
              <a:t>de </a:t>
            </a:r>
            <a:r>
              <a:rPr spc="55" dirty="0"/>
              <a:t>cochon. </a:t>
            </a:r>
            <a:r>
              <a:rPr dirty="0"/>
              <a:t>Il </a:t>
            </a:r>
            <a:r>
              <a:rPr spc="20" dirty="0"/>
              <a:t>faudrait  </a:t>
            </a:r>
            <a:r>
              <a:rPr spc="-5" dirty="0"/>
              <a:t>aussi </a:t>
            </a:r>
            <a:r>
              <a:rPr spc="65" dirty="0"/>
              <a:t>que </a:t>
            </a:r>
            <a:r>
              <a:rPr spc="-5" dirty="0"/>
              <a:t>je </a:t>
            </a:r>
            <a:r>
              <a:rPr spc="-15" dirty="0"/>
              <a:t>trouve </a:t>
            </a:r>
            <a:r>
              <a:rPr spc="-5" dirty="0"/>
              <a:t>un </a:t>
            </a:r>
            <a:r>
              <a:rPr spc="-15" dirty="0"/>
              <a:t>ventre </a:t>
            </a:r>
            <a:r>
              <a:rPr dirty="0"/>
              <a:t>tout </a:t>
            </a:r>
            <a:r>
              <a:rPr spc="25" dirty="0"/>
              <a:t>rond, </a:t>
            </a:r>
            <a:r>
              <a:rPr spc="20" dirty="0"/>
              <a:t>quatre  </a:t>
            </a:r>
            <a:r>
              <a:rPr spc="25" dirty="0"/>
              <a:t>petites pattes, </a:t>
            </a:r>
            <a:r>
              <a:rPr spc="-5" dirty="0"/>
              <a:t>une jolie </a:t>
            </a:r>
            <a:r>
              <a:rPr spc="35" dirty="0"/>
              <a:t>queue </a:t>
            </a:r>
            <a:r>
              <a:rPr spc="65" dirty="0"/>
              <a:t>qui </a:t>
            </a:r>
            <a:r>
              <a:rPr spc="25" dirty="0"/>
              <a:t>tournicote </a:t>
            </a:r>
            <a:r>
              <a:rPr dirty="0"/>
              <a:t>et </a:t>
            </a:r>
            <a:r>
              <a:rPr spc="-5" dirty="0"/>
              <a:t>je  mettrais un </a:t>
            </a:r>
            <a:r>
              <a:rPr spc="45" dirty="0"/>
              <a:t>beau </a:t>
            </a:r>
            <a:r>
              <a:rPr spc="40" dirty="0"/>
              <a:t>caleçon…</a:t>
            </a:r>
            <a:r>
              <a:rPr b="1" spc="40" dirty="0">
                <a:solidFill>
                  <a:srgbClr val="0365C0"/>
                </a:solidFill>
                <a:latin typeface="Arial"/>
                <a:cs typeface="Arial"/>
              </a:rPr>
              <a:t>Et </a:t>
            </a:r>
            <a:r>
              <a:rPr b="1" spc="-5" dirty="0">
                <a:solidFill>
                  <a:srgbClr val="0365C0"/>
                </a:solidFill>
                <a:latin typeface="Arial"/>
                <a:cs typeface="Arial"/>
              </a:rPr>
              <a:t>j’irais </a:t>
            </a:r>
            <a:r>
              <a:rPr b="1" dirty="0">
                <a:solidFill>
                  <a:srgbClr val="0365C0"/>
                </a:solidFill>
                <a:latin typeface="Arial"/>
                <a:cs typeface="Arial"/>
              </a:rPr>
              <a:t>dehors pour  </a:t>
            </a:r>
            <a:r>
              <a:rPr b="1" spc="-5" dirty="0">
                <a:solidFill>
                  <a:srgbClr val="0365C0"/>
                </a:solidFill>
                <a:latin typeface="Arial"/>
                <a:cs typeface="Arial"/>
              </a:rPr>
              <a:t>m’amuser </a:t>
            </a:r>
            <a:r>
              <a:rPr b="1" dirty="0">
                <a:solidFill>
                  <a:srgbClr val="0365C0"/>
                </a:solidFill>
                <a:latin typeface="Arial"/>
                <a:cs typeface="Arial"/>
              </a:rPr>
              <a:t>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14400"/>
            <a:ext cx="1096645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2865" algn="l"/>
                <a:tab pos="5483225" algn="l"/>
              </a:tabLst>
            </a:pPr>
            <a:r>
              <a:rPr sz="7600" spc="-5" dirty="0"/>
              <a:t>Montrer	les	illustrations</a:t>
            </a:r>
            <a:endParaRPr sz="7600"/>
          </a:p>
        </p:txBody>
      </p:sp>
      <p:sp>
        <p:nvSpPr>
          <p:cNvPr id="3" name="object 3"/>
          <p:cNvSpPr txBox="1"/>
          <p:nvPr/>
        </p:nvSpPr>
        <p:spPr>
          <a:xfrm>
            <a:off x="990600" y="47026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4635500"/>
            <a:ext cx="10087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Laisser les élèves </a:t>
            </a:r>
            <a:r>
              <a:rPr sz="3600" spc="20" dirty="0">
                <a:latin typeface="Arial"/>
                <a:cs typeface="Arial"/>
              </a:rPr>
              <a:t>commenter </a:t>
            </a:r>
            <a:r>
              <a:rPr sz="3600" spc="65" dirty="0">
                <a:latin typeface="Arial"/>
                <a:cs typeface="Arial"/>
              </a:rPr>
              <a:t>chaque</a:t>
            </a:r>
            <a:r>
              <a:rPr sz="3600" spc="5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illustration.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57821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5715000"/>
            <a:ext cx="875792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latin typeface="Arial"/>
                <a:cs typeface="Arial"/>
              </a:rPr>
              <a:t>Recueillir les </a:t>
            </a:r>
            <a:r>
              <a:rPr sz="3600" spc="10" dirty="0">
                <a:latin typeface="Arial"/>
                <a:cs typeface="Arial"/>
              </a:rPr>
              <a:t>réactions </a:t>
            </a:r>
            <a:r>
              <a:rPr sz="3600" spc="-5" dirty="0">
                <a:latin typeface="Arial"/>
                <a:cs typeface="Arial"/>
              </a:rPr>
              <a:t>si </a:t>
            </a:r>
            <a:r>
              <a:rPr sz="3600" spc="25" dirty="0">
                <a:latin typeface="Arial"/>
                <a:cs typeface="Arial"/>
              </a:rPr>
              <a:t>l’image </a:t>
            </a:r>
            <a:r>
              <a:rPr sz="3600" spc="35" dirty="0">
                <a:latin typeface="Arial"/>
                <a:cs typeface="Arial"/>
              </a:rPr>
              <a:t>donne </a:t>
            </a:r>
            <a:r>
              <a:rPr sz="3600" spc="95" dirty="0">
                <a:latin typeface="Arial"/>
                <a:cs typeface="Arial"/>
              </a:rPr>
              <a:t>de  </a:t>
            </a:r>
            <a:r>
              <a:rPr sz="3600" spc="-5" dirty="0">
                <a:latin typeface="Arial"/>
                <a:cs typeface="Arial"/>
              </a:rPr>
              <a:t>nouvelles </a:t>
            </a:r>
            <a:r>
              <a:rPr sz="3600" spc="30" dirty="0">
                <a:latin typeface="Arial"/>
                <a:cs typeface="Arial"/>
              </a:rPr>
              <a:t>indications…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0" y="787400"/>
            <a:ext cx="7073900" cy="792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" y="11466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3300" y="1079500"/>
            <a:ext cx="10203180" cy="2758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b="0" spc="50" dirty="0">
                <a:latin typeface="Arial"/>
                <a:cs typeface="Arial"/>
              </a:rPr>
              <a:t>Apprendre </a:t>
            </a:r>
            <a:r>
              <a:rPr sz="3600" b="0" spc="-5" dirty="0">
                <a:latin typeface="Arial"/>
                <a:cs typeface="Arial"/>
              </a:rPr>
              <a:t>aux élèves à lier les événements à  </a:t>
            </a:r>
            <a:r>
              <a:rPr sz="3600" b="0" spc="45" dirty="0">
                <a:latin typeface="Arial"/>
                <a:cs typeface="Arial"/>
              </a:rPr>
              <a:t>comprendre </a:t>
            </a:r>
            <a:r>
              <a:rPr sz="3600" b="0" spc="-5" dirty="0">
                <a:latin typeface="Arial"/>
                <a:cs typeface="Arial"/>
              </a:rPr>
              <a:t>les </a:t>
            </a:r>
            <a:r>
              <a:rPr sz="3600" b="0" spc="15" dirty="0">
                <a:latin typeface="Arial"/>
                <a:cs typeface="Arial"/>
              </a:rPr>
              <a:t>enchainements </a:t>
            </a:r>
            <a:r>
              <a:rPr sz="3600" b="0" spc="45" dirty="0">
                <a:latin typeface="Arial"/>
                <a:cs typeface="Arial"/>
              </a:rPr>
              <a:t>pour </a:t>
            </a:r>
            <a:r>
              <a:rPr sz="3600" b="0" spc="-5" dirty="0">
                <a:latin typeface="Arial"/>
                <a:cs typeface="Arial"/>
              </a:rPr>
              <a:t>mieux les  mémoriser: </a:t>
            </a:r>
            <a:r>
              <a:rPr sz="3600" b="0" spc="25" dirty="0">
                <a:latin typeface="Arial"/>
                <a:cs typeface="Arial"/>
              </a:rPr>
              <a:t>exemple </a:t>
            </a:r>
            <a:r>
              <a:rPr sz="3600" b="0" spc="65" dirty="0">
                <a:latin typeface="Arial"/>
                <a:cs typeface="Arial"/>
              </a:rPr>
              <a:t>compte </a:t>
            </a:r>
            <a:r>
              <a:rPr sz="3600" b="0" spc="-5" dirty="0">
                <a:latin typeface="Arial"/>
                <a:cs typeface="Arial"/>
              </a:rPr>
              <a:t>à </a:t>
            </a:r>
            <a:r>
              <a:rPr sz="3600" b="0" spc="15" dirty="0">
                <a:latin typeface="Arial"/>
                <a:cs typeface="Arial"/>
              </a:rPr>
              <a:t>structure </a:t>
            </a:r>
            <a:r>
              <a:rPr sz="3600" b="0" spc="10" dirty="0">
                <a:latin typeface="Arial"/>
                <a:cs typeface="Arial"/>
              </a:rPr>
              <a:t>répétitive  </a:t>
            </a:r>
            <a:r>
              <a:rPr sz="3600" b="0" spc="95" dirty="0">
                <a:latin typeface="Arial"/>
                <a:cs typeface="Arial"/>
              </a:rPr>
              <a:t>de </a:t>
            </a:r>
            <a:r>
              <a:rPr sz="3600" b="0" spc="45" dirty="0">
                <a:latin typeface="Arial"/>
                <a:cs typeface="Arial"/>
              </a:rPr>
              <a:t>type </a:t>
            </a:r>
            <a:r>
              <a:rPr sz="3600" b="0" spc="-5" dirty="0">
                <a:latin typeface="Arial"/>
                <a:cs typeface="Arial"/>
              </a:rPr>
              <a:t>« </a:t>
            </a:r>
            <a:r>
              <a:rPr sz="3600" b="0" spc="20" dirty="0">
                <a:latin typeface="Arial"/>
                <a:cs typeface="Arial"/>
              </a:rPr>
              <a:t>randonnée </a:t>
            </a:r>
            <a:r>
              <a:rPr sz="3600" b="0" spc="-5" dirty="0">
                <a:latin typeface="Arial"/>
                <a:cs typeface="Arial"/>
              </a:rPr>
              <a:t>» (sériation </a:t>
            </a:r>
            <a:r>
              <a:rPr sz="3600" b="0" spc="10" dirty="0">
                <a:latin typeface="Arial"/>
                <a:cs typeface="Arial"/>
              </a:rPr>
              <a:t>temporelle</a:t>
            </a:r>
            <a:r>
              <a:rPr sz="3600" b="0" spc="-120" dirty="0">
                <a:latin typeface="Arial"/>
                <a:cs typeface="Arial"/>
              </a:rPr>
              <a:t> </a:t>
            </a:r>
            <a:r>
              <a:rPr sz="3600" b="0" spc="45" dirty="0">
                <a:latin typeface="Arial"/>
                <a:cs typeface="Arial"/>
              </a:rPr>
              <a:t>+/-1):  </a:t>
            </a:r>
            <a:r>
              <a:rPr sz="3600" b="0" dirty="0">
                <a:latin typeface="Arial"/>
                <a:cs typeface="Arial"/>
              </a:rPr>
              <a:t>tête </a:t>
            </a:r>
            <a:r>
              <a:rPr sz="3600" b="0" spc="-15" dirty="0">
                <a:latin typeface="Arial"/>
                <a:cs typeface="Arial"/>
              </a:rPr>
              <a:t>rose; </a:t>
            </a:r>
            <a:r>
              <a:rPr sz="3600" b="0" dirty="0">
                <a:latin typeface="Arial"/>
                <a:cs typeface="Arial"/>
              </a:rPr>
              <a:t>tête </a:t>
            </a:r>
            <a:r>
              <a:rPr sz="3600" b="0" spc="-20" dirty="0">
                <a:latin typeface="Arial"/>
                <a:cs typeface="Arial"/>
              </a:rPr>
              <a:t>rose</a:t>
            </a:r>
            <a:r>
              <a:rPr sz="3600" b="0" spc="5" dirty="0">
                <a:latin typeface="Arial"/>
                <a:cs typeface="Arial"/>
              </a:rPr>
              <a:t> </a:t>
            </a:r>
            <a:r>
              <a:rPr sz="3600" b="0" spc="20" dirty="0">
                <a:latin typeface="Arial"/>
                <a:cs typeface="Arial"/>
              </a:rPr>
              <a:t>+oreille/groin…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00" y="65695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6502400"/>
            <a:ext cx="4624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Un seul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personnage…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0" y="76490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401" y="7581900"/>
            <a:ext cx="7081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Liens </a:t>
            </a:r>
            <a:r>
              <a:rPr sz="3600" spc="30" dirty="0">
                <a:latin typeface="Arial"/>
                <a:cs typeface="Arial"/>
              </a:rPr>
              <a:t>logiques…tête </a:t>
            </a:r>
            <a:r>
              <a:rPr sz="3600" spc="-5" dirty="0">
                <a:latin typeface="Arial"/>
                <a:cs typeface="Arial"/>
              </a:rPr>
              <a:t>avant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groin…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7000" y="4140200"/>
            <a:ext cx="1612900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5800" y="4127500"/>
            <a:ext cx="19050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6700" y="4165600"/>
            <a:ext cx="19685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8400" y="4165600"/>
            <a:ext cx="2032000" cy="180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96300" y="4140200"/>
            <a:ext cx="1739900" cy="186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52100" y="4178300"/>
            <a:ext cx="1739900" cy="1854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800" y="1193800"/>
            <a:ext cx="65474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0425" algn="l"/>
              </a:tabLst>
            </a:pPr>
            <a:r>
              <a:rPr sz="4000" spc="-5" dirty="0">
                <a:solidFill>
                  <a:srgbClr val="00882B"/>
                </a:solidFill>
              </a:rPr>
              <a:t>compétences	inférentielles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0600" y="38898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3822700"/>
            <a:ext cx="1011364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latin typeface="Arial"/>
                <a:cs typeface="Arial"/>
              </a:rPr>
              <a:t>Les </a:t>
            </a:r>
            <a:r>
              <a:rPr sz="3600" dirty="0">
                <a:latin typeface="Arial"/>
                <a:cs typeface="Arial"/>
              </a:rPr>
              <a:t>états </a:t>
            </a:r>
            <a:r>
              <a:rPr sz="3600" spc="-5" dirty="0">
                <a:latin typeface="Arial"/>
                <a:cs typeface="Arial"/>
              </a:rPr>
              <a:t>mentaux </a:t>
            </a:r>
            <a:r>
              <a:rPr sz="3600" spc="65" dirty="0">
                <a:latin typeface="Arial"/>
                <a:cs typeface="Arial"/>
              </a:rPr>
              <a:t>des </a:t>
            </a:r>
            <a:r>
              <a:rPr sz="3600" spc="30" dirty="0">
                <a:latin typeface="Arial"/>
                <a:cs typeface="Arial"/>
              </a:rPr>
              <a:t>personnages, </a:t>
            </a:r>
            <a:r>
              <a:rPr sz="3600" spc="65" dirty="0">
                <a:latin typeface="Arial"/>
                <a:cs typeface="Arial"/>
              </a:rPr>
              <a:t>ici </a:t>
            </a:r>
            <a:r>
              <a:rPr sz="3600" spc="-5" dirty="0">
                <a:latin typeface="Arial"/>
                <a:cs typeface="Arial"/>
              </a:rPr>
              <a:t>le </a:t>
            </a:r>
            <a:r>
              <a:rPr sz="3600" spc="65" dirty="0">
                <a:latin typeface="Arial"/>
                <a:cs typeface="Arial"/>
              </a:rPr>
              <a:t>but</a:t>
            </a:r>
            <a:r>
              <a:rPr sz="3600" spc="-140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du  </a:t>
            </a:r>
            <a:r>
              <a:rPr sz="3600" spc="35" dirty="0">
                <a:latin typeface="Arial"/>
                <a:cs typeface="Arial"/>
              </a:rPr>
              <a:t>personnage… </a:t>
            </a:r>
            <a:r>
              <a:rPr sz="3600" spc="-5" dirty="0">
                <a:latin typeface="Arial"/>
                <a:cs typeface="Arial"/>
              </a:rPr>
              <a:t>« aller s’amuser </a:t>
            </a:r>
            <a:r>
              <a:rPr sz="3600" spc="40" dirty="0">
                <a:latin typeface="Arial"/>
                <a:cs typeface="Arial"/>
              </a:rPr>
              <a:t>comme </a:t>
            </a:r>
            <a:r>
              <a:rPr sz="3600" spc="-5" dirty="0">
                <a:latin typeface="Arial"/>
                <a:cs typeface="Arial"/>
              </a:rPr>
              <a:t>un </a:t>
            </a:r>
            <a:r>
              <a:rPr sz="3600" spc="35" dirty="0">
                <a:latin typeface="Arial"/>
                <a:cs typeface="Arial"/>
              </a:rPr>
              <a:t>petit  </a:t>
            </a:r>
            <a:r>
              <a:rPr sz="3600" spc="65" dirty="0">
                <a:latin typeface="Arial"/>
                <a:cs typeface="Arial"/>
              </a:rPr>
              <a:t>cochon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».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60615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5994400"/>
            <a:ext cx="1039304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25" dirty="0">
                <a:latin typeface="Arial"/>
                <a:cs typeface="Arial"/>
              </a:rPr>
              <a:t>Comprendre </a:t>
            </a:r>
            <a:r>
              <a:rPr sz="3600" spc="-5" dirty="0">
                <a:latin typeface="Arial"/>
                <a:cs typeface="Arial"/>
              </a:rPr>
              <a:t>les </a:t>
            </a:r>
            <a:r>
              <a:rPr sz="3600" spc="-10" dirty="0">
                <a:latin typeface="Arial"/>
                <a:cs typeface="Arial"/>
              </a:rPr>
              <a:t>relations </a:t>
            </a:r>
            <a:r>
              <a:rPr sz="3600" spc="20" dirty="0">
                <a:latin typeface="Arial"/>
                <a:cs typeface="Arial"/>
              </a:rPr>
              <a:t>causales, </a:t>
            </a:r>
            <a:r>
              <a:rPr sz="3600" spc="-5" dirty="0">
                <a:latin typeface="Arial"/>
                <a:cs typeface="Arial"/>
              </a:rPr>
              <a:t>les </a:t>
            </a:r>
            <a:r>
              <a:rPr sz="3600" spc="-10" dirty="0">
                <a:latin typeface="Arial"/>
                <a:cs typeface="Arial"/>
              </a:rPr>
              <a:t>relations  </a:t>
            </a:r>
            <a:r>
              <a:rPr sz="3600" spc="45" dirty="0">
                <a:latin typeface="Arial"/>
                <a:cs typeface="Arial"/>
              </a:rPr>
              <a:t>logiques </a:t>
            </a:r>
            <a:r>
              <a:rPr sz="3600" dirty="0">
                <a:latin typeface="Arial"/>
                <a:cs typeface="Arial"/>
              </a:rPr>
              <a:t>: </a:t>
            </a:r>
            <a:r>
              <a:rPr sz="3600" spc="40" dirty="0">
                <a:latin typeface="Arial"/>
                <a:cs typeface="Arial"/>
              </a:rPr>
              <a:t>qu’est-ce </a:t>
            </a:r>
            <a:r>
              <a:rPr sz="3600" spc="65" dirty="0">
                <a:latin typeface="Arial"/>
                <a:cs typeface="Arial"/>
              </a:rPr>
              <a:t>que </a:t>
            </a:r>
            <a:r>
              <a:rPr sz="3600" spc="-5" dirty="0">
                <a:latin typeface="Arial"/>
                <a:cs typeface="Arial"/>
              </a:rPr>
              <a:t>le </a:t>
            </a:r>
            <a:r>
              <a:rPr sz="3600" spc="30" dirty="0">
                <a:latin typeface="Arial"/>
                <a:cs typeface="Arial"/>
              </a:rPr>
              <a:t>petite </a:t>
            </a:r>
            <a:r>
              <a:rPr sz="3600" spc="35" dirty="0">
                <a:latin typeface="Arial"/>
                <a:cs typeface="Arial"/>
              </a:rPr>
              <a:t>boule </a:t>
            </a:r>
            <a:r>
              <a:rPr sz="3600" spc="55" dirty="0">
                <a:latin typeface="Arial"/>
                <a:cs typeface="Arial"/>
              </a:rPr>
              <a:t>blanche</a:t>
            </a:r>
            <a:r>
              <a:rPr sz="3600" spc="-17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va  </a:t>
            </a:r>
            <a:r>
              <a:rPr sz="3600" spc="35" dirty="0">
                <a:latin typeface="Arial"/>
                <a:cs typeface="Arial"/>
              </a:rPr>
              <a:t>prendre </a:t>
            </a:r>
            <a:r>
              <a:rPr sz="3600" spc="45" dirty="0">
                <a:latin typeface="Arial"/>
                <a:cs typeface="Arial"/>
              </a:rPr>
              <a:t>pour </a:t>
            </a:r>
            <a:r>
              <a:rPr sz="3600" spc="-5" dirty="0">
                <a:latin typeface="Arial"/>
                <a:cs typeface="Arial"/>
              </a:rPr>
              <a:t>se </a:t>
            </a:r>
            <a:r>
              <a:rPr sz="3600" spc="45" dirty="0">
                <a:latin typeface="Arial"/>
                <a:cs typeface="Arial"/>
              </a:rPr>
              <a:t>déguiser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15" dirty="0">
                <a:latin typeface="Arial"/>
                <a:cs typeface="Arial"/>
              </a:rPr>
              <a:t>après?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5200" dirty="0">
              <a:latin typeface="Times New Roman"/>
              <a:cs typeface="Times New Roman"/>
            </a:endParaRPr>
          </a:p>
          <a:p>
            <a:pPr marL="876300">
              <a:lnSpc>
                <a:spcPct val="100000"/>
              </a:lnSpc>
              <a:tabLst>
                <a:tab pos="4264025" algn="l"/>
                <a:tab pos="6833870" algn="l"/>
              </a:tabLst>
            </a:pPr>
            <a:r>
              <a:rPr sz="4000" spc="-5" dirty="0">
                <a:solidFill>
                  <a:srgbClr val="00882B"/>
                </a:solidFill>
              </a:rPr>
              <a:t>compétences	narratives	</a:t>
            </a:r>
            <a:r>
              <a:rPr sz="4000" dirty="0">
                <a:solidFill>
                  <a:srgbClr val="00882B"/>
                </a:solidFill>
              </a:rPr>
              <a:t>en</a:t>
            </a:r>
            <a:r>
              <a:rPr sz="4000" spc="-20" dirty="0">
                <a:solidFill>
                  <a:srgbClr val="00882B"/>
                </a:solidFill>
              </a:rPr>
              <a:t> </a:t>
            </a:r>
            <a:r>
              <a:rPr sz="4000" spc="-5" dirty="0">
                <a:solidFill>
                  <a:srgbClr val="00882B"/>
                </a:solidFill>
              </a:rPr>
              <a:t>production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52500" y="2730500"/>
            <a:ext cx="11029315" cy="60096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95300" marR="227329" indent="-444500" algn="just">
              <a:lnSpc>
                <a:spcPts val="4300"/>
              </a:lnSpc>
              <a:spcBef>
                <a:spcPts val="260"/>
              </a:spcBef>
              <a:buSzPct val="75000"/>
              <a:buChar char="•"/>
              <a:tabLst>
                <a:tab pos="495300" algn="l"/>
              </a:tabLst>
            </a:pPr>
            <a:r>
              <a:rPr sz="3600" b="1" spc="-5" dirty="0">
                <a:latin typeface="Arial"/>
                <a:cs typeface="Arial"/>
              </a:rPr>
              <a:t>Faire raconter </a:t>
            </a:r>
            <a:r>
              <a:rPr sz="3600" b="1" dirty="0">
                <a:latin typeface="Arial"/>
                <a:cs typeface="Arial"/>
              </a:rPr>
              <a:t>avec ses </a:t>
            </a:r>
            <a:r>
              <a:rPr sz="3600" b="1" spc="-5" dirty="0">
                <a:latin typeface="Arial"/>
                <a:cs typeface="Arial"/>
              </a:rPr>
              <a:t>propres mots </a:t>
            </a:r>
            <a:r>
              <a:rPr sz="3600" b="1" dirty="0">
                <a:latin typeface="Arial"/>
                <a:cs typeface="Arial"/>
              </a:rPr>
              <a:t>(cf </a:t>
            </a:r>
            <a:r>
              <a:rPr sz="3600" b="1" spc="-5" dirty="0">
                <a:latin typeface="Arial"/>
                <a:cs typeface="Arial"/>
              </a:rPr>
              <a:t>CNR):  </a:t>
            </a:r>
            <a:r>
              <a:rPr sz="3600" spc="25" dirty="0">
                <a:latin typeface="Arial"/>
                <a:cs typeface="Arial"/>
              </a:rPr>
              <a:t>activité </a:t>
            </a:r>
            <a:r>
              <a:rPr sz="3600" spc="95" dirty="0">
                <a:latin typeface="Arial"/>
                <a:cs typeface="Arial"/>
              </a:rPr>
              <a:t>de </a:t>
            </a:r>
            <a:r>
              <a:rPr sz="3600" spc="65" dirty="0">
                <a:latin typeface="Arial"/>
                <a:cs typeface="Arial"/>
              </a:rPr>
              <a:t>rappel </a:t>
            </a:r>
            <a:r>
              <a:rPr sz="3600" spc="-5" dirty="0">
                <a:latin typeface="Arial"/>
                <a:cs typeface="Arial"/>
              </a:rPr>
              <a:t>(en </a:t>
            </a:r>
            <a:r>
              <a:rPr sz="3600" spc="35" dirty="0">
                <a:latin typeface="Arial"/>
                <a:cs typeface="Arial"/>
              </a:rPr>
              <a:t>petit </a:t>
            </a:r>
            <a:r>
              <a:rPr sz="3600" spc="50" dirty="0">
                <a:latin typeface="Arial"/>
                <a:cs typeface="Arial"/>
              </a:rPr>
              <a:t>groupe </a:t>
            </a:r>
            <a:r>
              <a:rPr sz="3600" dirty="0">
                <a:latin typeface="Arial"/>
                <a:cs typeface="Arial"/>
              </a:rPr>
              <a:t>) </a:t>
            </a:r>
            <a:r>
              <a:rPr sz="3600" spc="95" dirty="0">
                <a:latin typeface="Arial"/>
                <a:cs typeface="Arial"/>
              </a:rPr>
              <a:t>du </a:t>
            </a:r>
            <a:r>
              <a:rPr sz="3600" spc="40" dirty="0">
                <a:latin typeface="Arial"/>
                <a:cs typeface="Arial"/>
              </a:rPr>
              <a:t>récit/script  </a:t>
            </a:r>
            <a:r>
              <a:rPr sz="3600" spc="65" dirty="0">
                <a:latin typeface="Arial"/>
                <a:cs typeface="Arial"/>
              </a:rPr>
              <a:t>par </a:t>
            </a:r>
            <a:r>
              <a:rPr sz="3600" spc="-5" dirty="0">
                <a:latin typeface="Arial"/>
                <a:cs typeface="Arial"/>
              </a:rPr>
              <a:t>un seul élève. </a:t>
            </a:r>
            <a:r>
              <a:rPr sz="3600" spc="35" dirty="0">
                <a:solidFill>
                  <a:srgbClr val="C82506"/>
                </a:solidFill>
                <a:latin typeface="Arial"/>
                <a:cs typeface="Arial"/>
              </a:rPr>
              <a:t>Quand </a:t>
            </a:r>
            <a:r>
              <a:rPr sz="3600" spc="5" dirty="0">
                <a:solidFill>
                  <a:srgbClr val="C82506"/>
                </a:solidFill>
                <a:latin typeface="Arial"/>
                <a:cs typeface="Arial"/>
              </a:rPr>
              <a:t>terminé,</a:t>
            </a:r>
            <a:r>
              <a:rPr sz="3600" spc="-4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valider/invalider  </a:t>
            </a:r>
            <a:r>
              <a:rPr sz="3600" spc="65" dirty="0">
                <a:solidFill>
                  <a:srgbClr val="C82506"/>
                </a:solidFill>
                <a:latin typeface="Arial"/>
                <a:cs typeface="Arial"/>
              </a:rPr>
              <a:t>par </a:t>
            </a:r>
            <a:r>
              <a:rPr sz="3600" spc="-5" dirty="0">
                <a:solidFill>
                  <a:srgbClr val="C82506"/>
                </a:solidFill>
                <a:latin typeface="Arial"/>
                <a:cs typeface="Arial"/>
              </a:rPr>
              <a:t>les</a:t>
            </a:r>
            <a:r>
              <a:rPr sz="3600" spc="-7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-40" dirty="0">
                <a:solidFill>
                  <a:srgbClr val="C82506"/>
                </a:solidFill>
                <a:latin typeface="Arial"/>
                <a:cs typeface="Arial"/>
              </a:rPr>
              <a:t>autres?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500" dirty="0">
              <a:latin typeface="Arial"/>
              <a:cs typeface="Arial"/>
            </a:endParaRPr>
          </a:p>
          <a:p>
            <a:pPr marL="495300" indent="-444500">
              <a:lnSpc>
                <a:spcPct val="100000"/>
              </a:lnSpc>
              <a:buSzPct val="75000"/>
              <a:buFont typeface="Arial"/>
              <a:buChar char="•"/>
              <a:tabLst>
                <a:tab pos="494665" algn="l"/>
                <a:tab pos="495300" algn="l"/>
              </a:tabLst>
            </a:pPr>
            <a:r>
              <a:rPr sz="3600" spc="-55" dirty="0">
                <a:latin typeface="Arial"/>
                <a:cs typeface="Arial"/>
              </a:rPr>
              <a:t>Puis </a:t>
            </a:r>
            <a:r>
              <a:rPr sz="3600" spc="40" dirty="0">
                <a:latin typeface="Arial"/>
                <a:cs typeface="Arial"/>
              </a:rPr>
              <a:t>proposer </a:t>
            </a:r>
            <a:r>
              <a:rPr sz="3600" spc="-5" dirty="0">
                <a:latin typeface="Arial"/>
                <a:cs typeface="Arial"/>
              </a:rPr>
              <a:t>à un </a:t>
            </a:r>
            <a:r>
              <a:rPr sz="3600" spc="-15" dirty="0">
                <a:latin typeface="Arial"/>
                <a:cs typeface="Arial"/>
              </a:rPr>
              <a:t>autre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enfant…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750" dirty="0">
              <a:latin typeface="Arial"/>
              <a:cs typeface="Arial"/>
            </a:endParaRPr>
          </a:p>
          <a:p>
            <a:pPr marL="495300" marR="30480" indent="-444500">
              <a:lnSpc>
                <a:spcPts val="4300"/>
              </a:lnSpc>
              <a:buSzPct val="75000"/>
              <a:buChar char="•"/>
              <a:tabLst>
                <a:tab pos="494665" algn="l"/>
                <a:tab pos="495300" algn="l"/>
              </a:tabLst>
            </a:pPr>
            <a:r>
              <a:rPr sz="3600" b="1" spc="-5" dirty="0">
                <a:latin typeface="Arial"/>
                <a:cs typeface="Arial"/>
              </a:rPr>
              <a:t>Proposer après chaque </a:t>
            </a:r>
            <a:r>
              <a:rPr sz="3600" b="1" dirty="0">
                <a:latin typeface="Arial"/>
                <a:cs typeface="Arial"/>
              </a:rPr>
              <a:t>« </a:t>
            </a:r>
            <a:r>
              <a:rPr sz="3600" b="1" spc="-5" dirty="0">
                <a:latin typeface="Arial"/>
                <a:cs typeface="Arial"/>
              </a:rPr>
              <a:t>rajout </a:t>
            </a:r>
            <a:r>
              <a:rPr sz="3600" b="1" dirty="0">
                <a:latin typeface="Arial"/>
                <a:cs typeface="Arial"/>
              </a:rPr>
              <a:t>» </a:t>
            </a:r>
            <a:r>
              <a:rPr sz="3600" b="1" spc="-5" dirty="0">
                <a:latin typeface="Arial"/>
                <a:cs typeface="Arial"/>
              </a:rPr>
              <a:t>l’illustration  </a:t>
            </a:r>
            <a:r>
              <a:rPr sz="3600" b="1" dirty="0">
                <a:latin typeface="Arial"/>
                <a:cs typeface="Arial"/>
              </a:rPr>
              <a:t>qui </a:t>
            </a:r>
            <a:r>
              <a:rPr sz="3600" b="1" spc="-5" dirty="0">
                <a:latin typeface="Arial"/>
                <a:cs typeface="Arial"/>
              </a:rPr>
              <a:t>correspond afin </a:t>
            </a:r>
            <a:r>
              <a:rPr sz="3600" b="1" dirty="0">
                <a:latin typeface="Arial"/>
                <a:cs typeface="Arial"/>
              </a:rPr>
              <a:t>de </a:t>
            </a:r>
            <a:r>
              <a:rPr sz="3600" b="1" spc="-30" dirty="0">
                <a:latin typeface="Arial"/>
                <a:cs typeface="Arial"/>
              </a:rPr>
              <a:t>valider. </a:t>
            </a:r>
            <a:r>
              <a:rPr sz="3600" b="1" spc="-5" dirty="0">
                <a:latin typeface="Arial"/>
                <a:cs typeface="Arial"/>
              </a:rPr>
              <a:t>Aussi </a:t>
            </a:r>
            <a:r>
              <a:rPr sz="3600" b="1" dirty="0">
                <a:latin typeface="Arial"/>
                <a:cs typeface="Arial"/>
              </a:rPr>
              <a:t>pour</a:t>
            </a:r>
            <a:r>
              <a:rPr sz="3600" b="1" spc="-18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servir  </a:t>
            </a:r>
            <a:r>
              <a:rPr sz="3600" b="1" dirty="0">
                <a:latin typeface="Arial"/>
                <a:cs typeface="Arial"/>
              </a:rPr>
              <a:t>de </a:t>
            </a:r>
            <a:r>
              <a:rPr sz="3600" b="1" spc="-5" dirty="0">
                <a:latin typeface="Arial"/>
                <a:cs typeface="Arial"/>
              </a:rPr>
              <a:t>coup </a:t>
            </a:r>
            <a:r>
              <a:rPr sz="3600" b="1" dirty="0">
                <a:latin typeface="Arial"/>
                <a:cs typeface="Arial"/>
              </a:rPr>
              <a:t>de pousse </a:t>
            </a:r>
            <a:r>
              <a:rPr sz="3600" b="1" spc="-5" dirty="0">
                <a:latin typeface="Arial"/>
                <a:cs typeface="Arial"/>
              </a:rPr>
              <a:t>en cas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de</a:t>
            </a:r>
            <a:endParaRPr sz="3600" dirty="0">
              <a:latin typeface="Arial"/>
              <a:cs typeface="Arial"/>
            </a:endParaRPr>
          </a:p>
          <a:p>
            <a:pPr marL="495300">
              <a:lnSpc>
                <a:spcPts val="4160"/>
              </a:lnSpc>
            </a:pPr>
            <a:r>
              <a:rPr sz="3600" b="1" dirty="0">
                <a:latin typeface="Arial"/>
                <a:cs typeface="Arial"/>
              </a:rPr>
              <a:t>« </a:t>
            </a:r>
            <a:r>
              <a:rPr sz="3600" b="1" spc="-5" dirty="0">
                <a:latin typeface="Arial"/>
                <a:cs typeface="Arial"/>
              </a:rPr>
              <a:t>panne </a:t>
            </a:r>
            <a:r>
              <a:rPr sz="3600" b="1" dirty="0">
                <a:latin typeface="Arial"/>
                <a:cs typeface="Arial"/>
              </a:rPr>
              <a:t>» </a:t>
            </a:r>
            <a:r>
              <a:rPr sz="3600" b="1" spc="-5" dirty="0">
                <a:latin typeface="Arial"/>
                <a:cs typeface="Arial"/>
              </a:rPr>
              <a:t>(contradiction </a:t>
            </a:r>
            <a:r>
              <a:rPr sz="3600" b="1" dirty="0">
                <a:latin typeface="Arial"/>
                <a:cs typeface="Arial"/>
              </a:rPr>
              <a:t>avec </a:t>
            </a:r>
            <a:r>
              <a:rPr sz="3600" b="1" spc="-5" dirty="0">
                <a:latin typeface="Arial"/>
                <a:cs typeface="Arial"/>
              </a:rPr>
              <a:t>point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1?)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2921000" y="279400"/>
            <a:ext cx="78181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7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  <a:tabLst>
                <a:tab pos="2722880" algn="l"/>
              </a:tabLst>
            </a:pPr>
            <a:r>
              <a:rPr lang="fr-FR" sz="8000" kern="0" spc="-5" smtClean="0"/>
              <a:t>Faire	raconter…</a:t>
            </a:r>
            <a:endParaRPr lang="fr-FR" sz="8000" kern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957580"/>
            <a:ext cx="10930890" cy="1086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950" b="0" spc="100" dirty="0">
                <a:latin typeface="Arial"/>
                <a:cs typeface="Arial"/>
              </a:rPr>
              <a:t>dans </a:t>
            </a:r>
            <a:r>
              <a:rPr sz="6950" b="0" dirty="0">
                <a:latin typeface="Arial"/>
                <a:cs typeface="Arial"/>
              </a:rPr>
              <a:t>un </a:t>
            </a:r>
            <a:r>
              <a:rPr sz="6950" b="0" spc="50" dirty="0">
                <a:latin typeface="Arial"/>
                <a:cs typeface="Arial"/>
              </a:rPr>
              <a:t>deuxième</a:t>
            </a:r>
            <a:r>
              <a:rPr sz="6950" b="0" spc="-145" dirty="0">
                <a:latin typeface="Arial"/>
                <a:cs typeface="Arial"/>
              </a:rPr>
              <a:t> </a:t>
            </a:r>
            <a:r>
              <a:rPr sz="6950" b="0" spc="65" dirty="0">
                <a:latin typeface="Arial"/>
                <a:cs typeface="Arial"/>
              </a:rPr>
              <a:t>temps…</a:t>
            </a:r>
            <a:endParaRPr sz="6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49693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4902200"/>
            <a:ext cx="1054608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10" dirty="0">
                <a:latin typeface="Arial"/>
                <a:cs typeface="Arial"/>
              </a:rPr>
              <a:t>Proposer </a:t>
            </a:r>
            <a:r>
              <a:rPr sz="3600" spc="65" dirty="0">
                <a:latin typeface="Arial"/>
                <a:cs typeface="Arial"/>
              </a:rPr>
              <a:t>des </a:t>
            </a:r>
            <a:r>
              <a:rPr sz="3600" spc="-5" dirty="0">
                <a:latin typeface="Arial"/>
                <a:cs typeface="Arial"/>
              </a:rPr>
              <a:t>« entrainements » à </a:t>
            </a:r>
            <a:r>
              <a:rPr sz="3600" spc="25" dirty="0">
                <a:latin typeface="Arial"/>
                <a:cs typeface="Arial"/>
              </a:rPr>
              <a:t>raconter </a:t>
            </a:r>
            <a:r>
              <a:rPr sz="3600" spc="50" dirty="0">
                <a:latin typeface="Arial"/>
                <a:cs typeface="Arial"/>
              </a:rPr>
              <a:t>avec  </a:t>
            </a:r>
            <a:r>
              <a:rPr sz="3600" spc="-5" dirty="0">
                <a:latin typeface="Arial"/>
                <a:cs typeface="Arial"/>
              </a:rPr>
              <a:t>une </a:t>
            </a:r>
            <a:r>
              <a:rPr sz="3600" spc="20" dirty="0">
                <a:latin typeface="Arial"/>
                <a:cs typeface="Arial"/>
              </a:rPr>
              <a:t>maquette </a:t>
            </a:r>
            <a:r>
              <a:rPr sz="3600" dirty="0">
                <a:latin typeface="Arial"/>
                <a:cs typeface="Arial"/>
              </a:rPr>
              <a:t>et </a:t>
            </a:r>
            <a:r>
              <a:rPr sz="3600" spc="65" dirty="0">
                <a:latin typeface="Arial"/>
                <a:cs typeface="Arial"/>
              </a:rPr>
              <a:t>des </a:t>
            </a:r>
            <a:r>
              <a:rPr sz="3600" spc="15" dirty="0">
                <a:latin typeface="Arial"/>
                <a:cs typeface="Arial"/>
              </a:rPr>
              <a:t>figurines, </a:t>
            </a:r>
            <a:r>
              <a:rPr sz="3600" spc="-5" dirty="0">
                <a:latin typeface="Arial"/>
                <a:cs typeface="Arial"/>
              </a:rPr>
              <a:t>ou </a:t>
            </a:r>
            <a:r>
              <a:rPr sz="3600" spc="65" dirty="0">
                <a:latin typeface="Arial"/>
                <a:cs typeface="Arial"/>
              </a:rPr>
              <a:t>des </a:t>
            </a:r>
            <a:r>
              <a:rPr sz="3600" spc="20" dirty="0">
                <a:latin typeface="Arial"/>
                <a:cs typeface="Arial"/>
              </a:rPr>
              <a:t>masques,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ou  </a:t>
            </a:r>
            <a:r>
              <a:rPr sz="3600" spc="35" dirty="0">
                <a:latin typeface="Arial"/>
                <a:cs typeface="Arial"/>
              </a:rPr>
              <a:t>personnages </a:t>
            </a:r>
            <a:r>
              <a:rPr sz="3600" spc="-5" dirty="0">
                <a:latin typeface="Arial"/>
                <a:cs typeface="Arial"/>
              </a:rPr>
              <a:t>en feutrine…ou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rien..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8400" y="6438900"/>
            <a:ext cx="2857500" cy="290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1500" y="6540500"/>
            <a:ext cx="3238500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101600"/>
            <a:ext cx="2908300" cy="284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" y="3454400"/>
            <a:ext cx="3327400" cy="284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6600" y="3314700"/>
            <a:ext cx="2908300" cy="287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6500" y="3314700"/>
            <a:ext cx="2781300" cy="287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100" y="6540500"/>
            <a:ext cx="2908300" cy="2705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241800" marR="5080" indent="-3467100">
              <a:lnSpc>
                <a:spcPts val="8000"/>
              </a:lnSpc>
              <a:spcBef>
                <a:spcPts val="420"/>
              </a:spcBef>
            </a:pPr>
            <a:r>
              <a:rPr b="0" spc="114" dirty="0">
                <a:latin typeface="Arial"/>
                <a:cs typeface="Arial"/>
              </a:rPr>
              <a:t>partager </a:t>
            </a:r>
            <a:r>
              <a:rPr b="0" spc="130" dirty="0">
                <a:latin typeface="Arial"/>
                <a:cs typeface="Arial"/>
              </a:rPr>
              <a:t>des </a:t>
            </a:r>
            <a:r>
              <a:rPr b="0" spc="35" dirty="0">
                <a:latin typeface="Arial"/>
                <a:cs typeface="Arial"/>
              </a:rPr>
              <a:t>lectures</a:t>
            </a:r>
            <a:r>
              <a:rPr b="0" spc="-275" dirty="0">
                <a:latin typeface="Arial"/>
                <a:cs typeface="Arial"/>
              </a:rPr>
              <a:t> </a:t>
            </a:r>
            <a:r>
              <a:rPr b="0" spc="10" dirty="0">
                <a:latin typeface="Arial"/>
                <a:cs typeface="Arial"/>
              </a:rPr>
              <a:t>en  </a:t>
            </a:r>
            <a:r>
              <a:rPr b="0" spc="5" dirty="0">
                <a:latin typeface="Arial"/>
                <a:cs typeface="Arial"/>
              </a:rPr>
              <a:t>famille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41565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4089400"/>
            <a:ext cx="964819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27000">
              <a:lnSpc>
                <a:spcPts val="4300"/>
              </a:lnSpc>
              <a:spcBef>
                <a:spcPts val="260"/>
              </a:spcBef>
            </a:pPr>
            <a:r>
              <a:rPr sz="3600" spc="15" dirty="0">
                <a:latin typeface="Arial"/>
                <a:cs typeface="Arial"/>
              </a:rPr>
              <a:t>Lectures </a:t>
            </a:r>
            <a:r>
              <a:rPr sz="3600" spc="-5" dirty="0">
                <a:latin typeface="Arial"/>
                <a:cs typeface="Arial"/>
              </a:rPr>
              <a:t>au sein </a:t>
            </a:r>
            <a:r>
              <a:rPr sz="3600" spc="95" dirty="0">
                <a:latin typeface="Arial"/>
                <a:cs typeface="Arial"/>
              </a:rPr>
              <a:t>de </a:t>
            </a:r>
            <a:r>
              <a:rPr sz="3600" spc="-5" dirty="0">
                <a:latin typeface="Arial"/>
                <a:cs typeface="Arial"/>
              </a:rPr>
              <a:t>la famille: </a:t>
            </a:r>
            <a:r>
              <a:rPr sz="3600" spc="50" dirty="0">
                <a:latin typeface="Arial"/>
                <a:cs typeface="Arial"/>
              </a:rPr>
              <a:t>développent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les  </a:t>
            </a:r>
            <a:r>
              <a:rPr sz="3600" spc="50" dirty="0">
                <a:latin typeface="Arial"/>
                <a:cs typeface="Arial"/>
              </a:rPr>
              <a:t>compétences </a:t>
            </a:r>
            <a:r>
              <a:rPr sz="3600" spc="65" dirty="0">
                <a:latin typeface="Arial"/>
                <a:cs typeface="Arial"/>
              </a:rPr>
              <a:t>précoces </a:t>
            </a:r>
            <a:r>
              <a:rPr sz="3600" spc="-5" dirty="0">
                <a:latin typeface="Arial"/>
                <a:cs typeface="Arial"/>
              </a:rPr>
              <a:t>en </a:t>
            </a:r>
            <a:r>
              <a:rPr sz="3600" spc="15" dirty="0">
                <a:latin typeface="Arial"/>
                <a:cs typeface="Arial"/>
              </a:rPr>
              <a:t>lecture  </a:t>
            </a:r>
            <a:r>
              <a:rPr sz="3600" spc="20" dirty="0">
                <a:latin typeface="Arial"/>
                <a:cs typeface="Arial"/>
              </a:rPr>
              <a:t>(compréhension,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vocabulaire)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63282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6261100"/>
            <a:ext cx="10119995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latin typeface="Arial"/>
                <a:cs typeface="Arial"/>
              </a:rPr>
              <a:t>Deux </a:t>
            </a:r>
            <a:r>
              <a:rPr sz="3600" spc="35" dirty="0">
                <a:latin typeface="Arial"/>
                <a:cs typeface="Arial"/>
              </a:rPr>
              <a:t>comportements </a:t>
            </a:r>
            <a:r>
              <a:rPr sz="3600" spc="65" dirty="0">
                <a:latin typeface="Arial"/>
                <a:cs typeface="Arial"/>
              </a:rPr>
              <a:t>des </a:t>
            </a:r>
            <a:r>
              <a:rPr sz="3600" spc="-5" dirty="0">
                <a:latin typeface="Arial"/>
                <a:cs typeface="Arial"/>
              </a:rPr>
              <a:t>familles: </a:t>
            </a:r>
            <a:r>
              <a:rPr sz="3600" dirty="0">
                <a:latin typeface="Arial"/>
                <a:cs typeface="Arial"/>
              </a:rPr>
              <a:t>soit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50" dirty="0">
                <a:latin typeface="Arial"/>
                <a:cs typeface="Arial"/>
              </a:rPr>
              <a:t>descriptif,  </a:t>
            </a:r>
            <a:r>
              <a:rPr sz="3600" spc="-5" dirty="0">
                <a:latin typeface="Arial"/>
                <a:cs typeface="Arial"/>
              </a:rPr>
              <a:t>soit </a:t>
            </a:r>
            <a:r>
              <a:rPr sz="3600" spc="35" dirty="0">
                <a:latin typeface="Arial"/>
                <a:cs typeface="Arial"/>
              </a:rPr>
              <a:t>explicatif; </a:t>
            </a:r>
            <a:r>
              <a:rPr sz="3600" spc="40" dirty="0">
                <a:latin typeface="Arial"/>
                <a:cs typeface="Arial"/>
              </a:rPr>
              <a:t>cette </a:t>
            </a:r>
            <a:r>
              <a:rPr sz="3600" spc="25" dirty="0">
                <a:latin typeface="Arial"/>
                <a:cs typeface="Arial"/>
              </a:rPr>
              <a:t>différence créée </a:t>
            </a:r>
            <a:r>
              <a:rPr sz="3600" spc="65" dirty="0">
                <a:latin typeface="Arial"/>
                <a:cs typeface="Arial"/>
              </a:rPr>
              <a:t>des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écarts.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467359"/>
            <a:ext cx="10935335" cy="20656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63500">
              <a:lnSpc>
                <a:spcPts val="8000"/>
              </a:lnSpc>
              <a:spcBef>
                <a:spcPts val="420"/>
              </a:spcBef>
              <a:tabLst>
                <a:tab pos="4218940" algn="l"/>
              </a:tabLst>
            </a:pPr>
            <a:r>
              <a:rPr b="0" spc="95" dirty="0">
                <a:latin typeface="Arial"/>
                <a:cs typeface="Arial"/>
              </a:rPr>
              <a:t>Importance </a:t>
            </a:r>
            <a:r>
              <a:rPr b="0" spc="190" dirty="0">
                <a:latin typeface="Arial"/>
                <a:cs typeface="Arial"/>
              </a:rPr>
              <a:t>de </a:t>
            </a:r>
            <a:r>
              <a:rPr b="0" spc="114" dirty="0">
                <a:latin typeface="Arial"/>
                <a:cs typeface="Arial"/>
              </a:rPr>
              <a:t>partager</a:t>
            </a:r>
            <a:r>
              <a:rPr b="0" spc="-325" dirty="0">
                <a:latin typeface="Arial"/>
                <a:cs typeface="Arial"/>
              </a:rPr>
              <a:t> </a:t>
            </a:r>
            <a:r>
              <a:rPr b="0" spc="130" dirty="0">
                <a:latin typeface="Arial"/>
                <a:cs typeface="Arial"/>
              </a:rPr>
              <a:t>des  </a:t>
            </a:r>
            <a:r>
              <a:rPr b="0" spc="35" dirty="0">
                <a:latin typeface="Arial"/>
                <a:cs typeface="Arial"/>
              </a:rPr>
              <a:t>lectures</a:t>
            </a:r>
            <a:r>
              <a:rPr b="0" spc="15" dirty="0">
                <a:latin typeface="Arial"/>
                <a:cs typeface="Arial"/>
              </a:rPr>
              <a:t> </a:t>
            </a:r>
            <a:r>
              <a:rPr b="0" spc="10" dirty="0">
                <a:latin typeface="Arial"/>
                <a:cs typeface="Arial"/>
              </a:rPr>
              <a:t>à	</a:t>
            </a:r>
            <a:r>
              <a:rPr b="0" spc="60" dirty="0">
                <a:latin typeface="Arial"/>
                <a:cs typeface="Arial"/>
              </a:rPr>
              <a:t>l’école</a:t>
            </a:r>
            <a:r>
              <a:rPr b="0" spc="-80" dirty="0">
                <a:latin typeface="Arial"/>
                <a:cs typeface="Arial"/>
              </a:rPr>
              <a:t> </a:t>
            </a:r>
            <a:r>
              <a:rPr b="0" spc="20" dirty="0">
                <a:latin typeface="Arial"/>
                <a:cs typeface="Arial"/>
              </a:rPr>
              <a:t>maternelle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36231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3556000"/>
            <a:ext cx="9189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" dirty="0">
                <a:latin typeface="Arial"/>
                <a:cs typeface="Arial"/>
              </a:rPr>
              <a:t>Mais…pas </a:t>
            </a:r>
            <a:r>
              <a:rPr sz="3600" spc="-5" dirty="0">
                <a:latin typeface="Arial"/>
                <a:cs typeface="Arial"/>
              </a:rPr>
              <a:t>seulement </a:t>
            </a:r>
            <a:r>
              <a:rPr sz="3600" spc="65" dirty="0">
                <a:latin typeface="Arial"/>
                <a:cs typeface="Arial"/>
              </a:rPr>
              <a:t>des </a:t>
            </a:r>
            <a:r>
              <a:rPr sz="3600" spc="15" dirty="0">
                <a:latin typeface="Arial"/>
                <a:cs typeface="Arial"/>
              </a:rPr>
              <a:t>lectures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offertes…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7026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4635500"/>
            <a:ext cx="7800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>
                <a:latin typeface="Arial"/>
                <a:cs typeface="Arial"/>
              </a:rPr>
              <a:t>Discussions </a:t>
            </a:r>
            <a:r>
              <a:rPr sz="3600" spc="55" dirty="0">
                <a:latin typeface="Arial"/>
                <a:cs typeface="Arial"/>
              </a:rPr>
              <a:t>guidées </a:t>
            </a:r>
            <a:r>
              <a:rPr sz="3600" spc="65" dirty="0">
                <a:latin typeface="Arial"/>
                <a:cs typeface="Arial"/>
              </a:rPr>
              <a:t>par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l’enseignant.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57821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5100" y="5715000"/>
            <a:ext cx="444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latin typeface="Arial"/>
                <a:cs typeface="Arial"/>
              </a:rPr>
              <a:t>Faire inférer,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-15" dirty="0">
                <a:latin typeface="Arial"/>
                <a:cs typeface="Arial"/>
              </a:rPr>
              <a:t>raconter.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68616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5100" y="6794500"/>
            <a:ext cx="7929245" cy="11201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59"/>
              </a:spcBef>
            </a:pPr>
            <a:r>
              <a:rPr sz="3600" spc="65" dirty="0">
                <a:latin typeface="Arial"/>
                <a:cs typeface="Arial"/>
              </a:rPr>
              <a:t>Accorder </a:t>
            </a:r>
            <a:r>
              <a:rPr sz="3600" spc="-5" dirty="0">
                <a:latin typeface="Arial"/>
                <a:cs typeface="Arial"/>
              </a:rPr>
              <a:t>une attention </a:t>
            </a:r>
            <a:r>
              <a:rPr sz="3600" spc="25" dirty="0">
                <a:latin typeface="Arial"/>
                <a:cs typeface="Arial"/>
              </a:rPr>
              <a:t>permanente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au  </a:t>
            </a:r>
            <a:r>
              <a:rPr sz="3600" spc="45" dirty="0">
                <a:latin typeface="Arial"/>
                <a:cs typeface="Arial"/>
              </a:rPr>
              <a:t>développement </a:t>
            </a:r>
            <a:r>
              <a:rPr sz="3600" spc="95" dirty="0">
                <a:latin typeface="Arial"/>
                <a:cs typeface="Arial"/>
              </a:rPr>
              <a:t>du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vocabulaire.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9100" y="876300"/>
            <a:ext cx="70846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spc="-5" dirty="0">
                <a:latin typeface="Arial"/>
                <a:cs typeface="Arial"/>
              </a:rPr>
              <a:t>4</a:t>
            </a:r>
            <a:r>
              <a:rPr sz="8000" b="0" spc="-85" dirty="0">
                <a:latin typeface="Arial"/>
                <a:cs typeface="Arial"/>
              </a:rPr>
              <a:t> </a:t>
            </a:r>
            <a:r>
              <a:rPr sz="8000" b="0" spc="120" dirty="0">
                <a:latin typeface="Arial"/>
                <a:cs typeface="Arial"/>
              </a:rPr>
              <a:t>compétences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39025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3835400"/>
            <a:ext cx="7801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>
                <a:latin typeface="Arial"/>
                <a:cs typeface="Arial"/>
              </a:rPr>
              <a:t>compétences </a:t>
            </a:r>
            <a:r>
              <a:rPr sz="3600" spc="20" dirty="0">
                <a:latin typeface="Arial"/>
                <a:cs typeface="Arial"/>
              </a:rPr>
              <a:t>lexicales </a:t>
            </a:r>
            <a:r>
              <a:rPr sz="3600" dirty="0">
                <a:latin typeface="Arial"/>
                <a:cs typeface="Arial"/>
              </a:rPr>
              <a:t>et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syntaxiques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49820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100" y="4914900"/>
            <a:ext cx="9037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>
                <a:latin typeface="Arial"/>
                <a:cs typeface="Arial"/>
              </a:rPr>
              <a:t>compétences </a:t>
            </a:r>
            <a:r>
              <a:rPr sz="3600" spc="-5" dirty="0">
                <a:latin typeface="Arial"/>
                <a:cs typeface="Arial"/>
              </a:rPr>
              <a:t>narratives en </a:t>
            </a:r>
            <a:r>
              <a:rPr sz="3600" spc="35" dirty="0">
                <a:latin typeface="Arial"/>
                <a:cs typeface="Arial"/>
              </a:rPr>
              <a:t>réception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40" dirty="0">
                <a:latin typeface="Arial"/>
                <a:cs typeface="Arial"/>
              </a:rPr>
              <a:t>(CNR)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60615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5100" y="5994400"/>
            <a:ext cx="9291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>
                <a:latin typeface="Arial"/>
                <a:cs typeface="Arial"/>
              </a:rPr>
              <a:t>compétences </a:t>
            </a:r>
            <a:r>
              <a:rPr sz="3600" spc="-5" dirty="0">
                <a:latin typeface="Arial"/>
                <a:cs typeface="Arial"/>
              </a:rPr>
              <a:t>narratives en </a:t>
            </a:r>
            <a:r>
              <a:rPr sz="3600" spc="50" dirty="0">
                <a:latin typeface="Arial"/>
                <a:cs typeface="Arial"/>
              </a:rPr>
              <a:t>production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-45" dirty="0">
                <a:latin typeface="Arial"/>
                <a:cs typeface="Arial"/>
              </a:rPr>
              <a:t>(CNP)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71410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5100" y="7073900"/>
            <a:ext cx="5506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>
                <a:latin typeface="Arial"/>
                <a:cs typeface="Arial"/>
              </a:rPr>
              <a:t>compétences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inférentielles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5200">
              <a:latin typeface="Times New Roman"/>
              <a:cs typeface="Times New Roman"/>
            </a:endParaRPr>
          </a:p>
          <a:p>
            <a:pPr marL="1181100">
              <a:lnSpc>
                <a:spcPct val="100000"/>
              </a:lnSpc>
              <a:tabLst>
                <a:tab pos="4568825" algn="l"/>
                <a:tab pos="6828790" algn="l"/>
              </a:tabLst>
            </a:pPr>
            <a:r>
              <a:rPr sz="4000" spc="-5" dirty="0">
                <a:solidFill>
                  <a:srgbClr val="00882B"/>
                </a:solidFill>
              </a:rPr>
              <a:t>compétences	lexicales	</a:t>
            </a:r>
            <a:r>
              <a:rPr sz="4000" dirty="0">
                <a:solidFill>
                  <a:srgbClr val="00882B"/>
                </a:solidFill>
              </a:rPr>
              <a:t>et</a:t>
            </a:r>
            <a:r>
              <a:rPr sz="4000" spc="-20" dirty="0">
                <a:solidFill>
                  <a:srgbClr val="00882B"/>
                </a:solidFill>
              </a:rPr>
              <a:t> </a:t>
            </a:r>
            <a:r>
              <a:rPr sz="4000" spc="-5" dirty="0">
                <a:solidFill>
                  <a:srgbClr val="00882B"/>
                </a:solidFill>
              </a:rPr>
              <a:t>syntaxiques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39800" y="2742183"/>
            <a:ext cx="11120120" cy="51523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06400" marR="55880" indent="-342900">
              <a:lnSpc>
                <a:spcPct val="101200"/>
              </a:lnSpc>
              <a:spcBef>
                <a:spcPts val="65"/>
              </a:spcBef>
              <a:buSzPct val="75000"/>
              <a:buChar char="•"/>
              <a:tabLst>
                <a:tab pos="405765" algn="l"/>
                <a:tab pos="406400" algn="l"/>
              </a:tabLst>
            </a:pPr>
            <a:r>
              <a:rPr sz="2800" dirty="0">
                <a:latin typeface="Arial"/>
                <a:cs typeface="Arial"/>
              </a:rPr>
              <a:t>Définir </a:t>
            </a:r>
            <a:r>
              <a:rPr sz="2800" spc="25" dirty="0">
                <a:latin typeface="Arial"/>
                <a:cs typeface="Arial"/>
              </a:rPr>
              <a:t>explicitement </a:t>
            </a:r>
            <a:r>
              <a:rPr sz="2800" dirty="0">
                <a:latin typeface="Arial"/>
                <a:cs typeface="Arial"/>
              </a:rPr>
              <a:t>le </a:t>
            </a:r>
            <a:r>
              <a:rPr sz="2800" spc="25" dirty="0">
                <a:latin typeface="Arial"/>
                <a:cs typeface="Arial"/>
              </a:rPr>
              <a:t>vocabulaire </a:t>
            </a:r>
            <a:r>
              <a:rPr sz="2800" dirty="0">
                <a:latin typeface="Arial"/>
                <a:cs typeface="Arial"/>
              </a:rPr>
              <a:t>avant la </a:t>
            </a:r>
            <a:r>
              <a:rPr sz="2800" spc="15" dirty="0">
                <a:latin typeface="Arial"/>
                <a:cs typeface="Arial"/>
              </a:rPr>
              <a:t>lecture </a:t>
            </a:r>
            <a:r>
              <a:rPr sz="2800" dirty="0">
                <a:latin typeface="Arial"/>
                <a:cs typeface="Arial"/>
              </a:rPr>
              <a:t>et /ou vérifier le  </a:t>
            </a:r>
            <a:r>
              <a:rPr sz="2800" spc="45" dirty="0">
                <a:latin typeface="Arial"/>
                <a:cs typeface="Arial"/>
              </a:rPr>
              <a:t>capital </a:t>
            </a:r>
            <a:r>
              <a:rPr sz="2800" dirty="0">
                <a:latin typeface="Arial"/>
                <a:cs typeface="Arial"/>
              </a:rPr>
              <a:t>mot </a:t>
            </a:r>
            <a:r>
              <a:rPr sz="2800" spc="-15" dirty="0">
                <a:latin typeface="Arial"/>
                <a:cs typeface="Arial"/>
              </a:rPr>
              <a:t>(</a:t>
            </a:r>
            <a:r>
              <a:rPr sz="2350" spc="-15" dirty="0">
                <a:latin typeface="Arial"/>
                <a:cs typeface="Arial"/>
              </a:rPr>
              <a:t>rose, </a:t>
            </a:r>
            <a:r>
              <a:rPr sz="2350" spc="5" dirty="0">
                <a:latin typeface="Arial"/>
                <a:cs typeface="Arial"/>
              </a:rPr>
              <a:t>ronde, </a:t>
            </a:r>
            <a:r>
              <a:rPr sz="2350" spc="-5" dirty="0">
                <a:latin typeface="Arial"/>
                <a:cs typeface="Arial"/>
              </a:rPr>
              <a:t>tête, </a:t>
            </a:r>
            <a:r>
              <a:rPr sz="2350" spc="-10" dirty="0">
                <a:latin typeface="Arial"/>
                <a:cs typeface="Arial"/>
              </a:rPr>
              <a:t>oreilles, </a:t>
            </a:r>
            <a:r>
              <a:rPr sz="2350" spc="15" dirty="0">
                <a:latin typeface="Arial"/>
                <a:cs typeface="Arial"/>
              </a:rPr>
              <a:t>queue </a:t>
            </a:r>
            <a:r>
              <a:rPr sz="2350" spc="-10" dirty="0">
                <a:latin typeface="Arial"/>
                <a:cs typeface="Arial"/>
              </a:rPr>
              <a:t>en </a:t>
            </a:r>
            <a:r>
              <a:rPr sz="2350" spc="-15" dirty="0">
                <a:latin typeface="Arial"/>
                <a:cs typeface="Arial"/>
              </a:rPr>
              <a:t>tire </a:t>
            </a:r>
            <a:r>
              <a:rPr sz="2350" spc="25" dirty="0">
                <a:latin typeface="Arial"/>
                <a:cs typeface="Arial"/>
              </a:rPr>
              <a:t>bouchon, </a:t>
            </a:r>
            <a:r>
              <a:rPr sz="2350" spc="10" dirty="0">
                <a:latin typeface="Arial"/>
                <a:cs typeface="Arial"/>
              </a:rPr>
              <a:t>jambons,  </a:t>
            </a:r>
            <a:r>
              <a:rPr sz="2350" spc="30" dirty="0">
                <a:latin typeface="Arial"/>
                <a:cs typeface="Arial"/>
              </a:rPr>
              <a:t>caleçon </a:t>
            </a:r>
            <a:r>
              <a:rPr sz="2350" spc="-10" dirty="0">
                <a:latin typeface="Arial"/>
                <a:cs typeface="Arial"/>
              </a:rPr>
              <a:t>mais </a:t>
            </a:r>
            <a:r>
              <a:rPr sz="2350" spc="-5" dirty="0">
                <a:latin typeface="Arial"/>
                <a:cs typeface="Arial"/>
              </a:rPr>
              <a:t>aussi les </a:t>
            </a:r>
            <a:r>
              <a:rPr sz="2350" spc="-10" dirty="0">
                <a:latin typeface="Arial"/>
                <a:cs typeface="Arial"/>
              </a:rPr>
              <a:t>animaux </a:t>
            </a:r>
            <a:r>
              <a:rPr sz="2350" spc="-5" dirty="0">
                <a:latin typeface="Arial"/>
                <a:cs typeface="Arial"/>
              </a:rPr>
              <a:t>: </a:t>
            </a:r>
            <a:r>
              <a:rPr sz="2350" spc="20" dirty="0">
                <a:latin typeface="Arial"/>
                <a:cs typeface="Arial"/>
              </a:rPr>
              <a:t>chat, </a:t>
            </a:r>
            <a:r>
              <a:rPr sz="2350" spc="15" dirty="0">
                <a:latin typeface="Arial"/>
                <a:cs typeface="Arial"/>
              </a:rPr>
              <a:t>chien, </a:t>
            </a:r>
            <a:r>
              <a:rPr sz="2350" spc="10" dirty="0">
                <a:latin typeface="Arial"/>
                <a:cs typeface="Arial"/>
              </a:rPr>
              <a:t>cheval, </a:t>
            </a:r>
            <a:r>
              <a:rPr sz="2350" spc="15" dirty="0">
                <a:latin typeface="Arial"/>
                <a:cs typeface="Arial"/>
              </a:rPr>
              <a:t>vache, </a:t>
            </a:r>
            <a:r>
              <a:rPr sz="2350" spc="30" dirty="0">
                <a:latin typeface="Arial"/>
                <a:cs typeface="Arial"/>
              </a:rPr>
              <a:t>cochon,</a:t>
            </a:r>
            <a:r>
              <a:rPr sz="2350" spc="-25" dirty="0">
                <a:latin typeface="Arial"/>
                <a:cs typeface="Arial"/>
              </a:rPr>
              <a:t> </a:t>
            </a:r>
            <a:r>
              <a:rPr sz="2350" spc="5" dirty="0">
                <a:latin typeface="Arial"/>
                <a:cs typeface="Arial"/>
              </a:rPr>
              <a:t>éléphant</a:t>
            </a:r>
            <a:r>
              <a:rPr sz="2800" spc="5" dirty="0"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406400" marR="1078865" indent="-342900">
              <a:lnSpc>
                <a:spcPct val="101200"/>
              </a:lnSpc>
              <a:buSzPct val="75000"/>
              <a:buChar char="•"/>
              <a:tabLst>
                <a:tab pos="405765" algn="l"/>
                <a:tab pos="406400" algn="l"/>
              </a:tabLst>
            </a:pPr>
            <a:r>
              <a:rPr sz="2800" dirty="0">
                <a:latin typeface="Arial"/>
                <a:cs typeface="Arial"/>
              </a:rPr>
              <a:t>Liens </a:t>
            </a:r>
            <a:r>
              <a:rPr sz="2800" spc="15" dirty="0">
                <a:latin typeface="Arial"/>
                <a:cs typeface="Arial"/>
              </a:rPr>
              <a:t>sémantiques </a:t>
            </a:r>
            <a:r>
              <a:rPr sz="2800" spc="-5" dirty="0">
                <a:latin typeface="Arial"/>
                <a:cs typeface="Arial"/>
              </a:rPr>
              <a:t>(truffe </a:t>
            </a:r>
            <a:r>
              <a:rPr sz="2800" spc="80" dirty="0">
                <a:latin typeface="Arial"/>
                <a:cs typeface="Arial"/>
              </a:rPr>
              <a:t>du </a:t>
            </a:r>
            <a:r>
              <a:rPr sz="2800" spc="25" dirty="0">
                <a:latin typeface="Arial"/>
                <a:cs typeface="Arial"/>
              </a:rPr>
              <a:t>chien, </a:t>
            </a:r>
            <a:r>
              <a:rPr sz="2800" dirty="0">
                <a:latin typeface="Arial"/>
                <a:cs typeface="Arial"/>
              </a:rPr>
              <a:t>museau </a:t>
            </a:r>
            <a:r>
              <a:rPr sz="2800" spc="80" dirty="0">
                <a:latin typeface="Arial"/>
                <a:cs typeface="Arial"/>
              </a:rPr>
              <a:t>du </a:t>
            </a:r>
            <a:r>
              <a:rPr sz="2800" spc="30" dirty="0">
                <a:latin typeface="Arial"/>
                <a:cs typeface="Arial"/>
              </a:rPr>
              <a:t>chat,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cheval,  </a:t>
            </a:r>
            <a:r>
              <a:rPr sz="2800" spc="20" dirty="0">
                <a:latin typeface="Arial"/>
                <a:cs typeface="Arial"/>
              </a:rPr>
              <a:t>trompe </a:t>
            </a:r>
            <a:r>
              <a:rPr sz="2800" spc="80" dirty="0">
                <a:latin typeface="Arial"/>
                <a:cs typeface="Arial"/>
              </a:rPr>
              <a:t>de </a:t>
            </a:r>
            <a:r>
              <a:rPr sz="2800" spc="15" dirty="0">
                <a:latin typeface="Arial"/>
                <a:cs typeface="Arial"/>
              </a:rPr>
              <a:t>l’éléphant, </a:t>
            </a:r>
            <a:r>
              <a:rPr sz="2800" spc="20" dirty="0">
                <a:latin typeface="Arial"/>
                <a:cs typeface="Arial"/>
              </a:rPr>
              <a:t>groin </a:t>
            </a:r>
            <a:r>
              <a:rPr sz="2800" spc="80" dirty="0">
                <a:latin typeface="Arial"/>
                <a:cs typeface="Arial"/>
              </a:rPr>
              <a:t>du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40" dirty="0">
                <a:latin typeface="Arial"/>
                <a:cs typeface="Arial"/>
              </a:rPr>
              <a:t>cochon).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50">
              <a:latin typeface="Arial"/>
              <a:cs typeface="Arial"/>
            </a:endParaRPr>
          </a:p>
          <a:p>
            <a:pPr marL="406400" marR="1105535" indent="-342900">
              <a:lnSpc>
                <a:spcPct val="101200"/>
              </a:lnSpc>
              <a:buSzPct val="75000"/>
              <a:buChar char="•"/>
              <a:tabLst>
                <a:tab pos="405765" algn="l"/>
                <a:tab pos="406400" algn="l"/>
              </a:tabLst>
            </a:pPr>
            <a:r>
              <a:rPr sz="2800" spc="-5" dirty="0">
                <a:latin typeface="Arial"/>
                <a:cs typeface="Arial"/>
              </a:rPr>
              <a:t>Expression 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15" dirty="0">
                <a:latin typeface="Arial"/>
                <a:cs typeface="Arial"/>
              </a:rPr>
              <a:t>être </a:t>
            </a:r>
            <a:r>
              <a:rPr sz="2800" dirty="0">
                <a:latin typeface="Arial"/>
                <a:cs typeface="Arial"/>
              </a:rPr>
              <a:t>sale </a:t>
            </a:r>
            <a:r>
              <a:rPr sz="2800" spc="35" dirty="0">
                <a:latin typeface="Arial"/>
                <a:cs typeface="Arial"/>
              </a:rPr>
              <a:t>comme </a:t>
            </a:r>
            <a:r>
              <a:rPr sz="2800" dirty="0">
                <a:latin typeface="Arial"/>
                <a:cs typeface="Arial"/>
              </a:rPr>
              <a:t>un </a:t>
            </a:r>
            <a:r>
              <a:rPr sz="2800" spc="40" dirty="0">
                <a:latin typeface="Arial"/>
                <a:cs typeface="Arial"/>
              </a:rPr>
              <a:t>cochon/manger </a:t>
            </a:r>
            <a:r>
              <a:rPr sz="2800" spc="35" dirty="0">
                <a:latin typeface="Arial"/>
                <a:cs typeface="Arial"/>
              </a:rPr>
              <a:t>comme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  </a:t>
            </a:r>
            <a:r>
              <a:rPr sz="2800" spc="45" dirty="0">
                <a:latin typeface="Arial"/>
                <a:cs typeface="Arial"/>
              </a:rPr>
              <a:t>cochon.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850">
              <a:latin typeface="Arial"/>
              <a:cs typeface="Arial"/>
            </a:endParaRPr>
          </a:p>
          <a:p>
            <a:pPr marL="406400" marR="280035" indent="-342900">
              <a:lnSpc>
                <a:spcPct val="101200"/>
              </a:lnSpc>
              <a:buSzPct val="75000"/>
              <a:buChar char="•"/>
              <a:tabLst>
                <a:tab pos="405765" algn="l"/>
                <a:tab pos="406400" algn="l"/>
              </a:tabLst>
            </a:pPr>
            <a:r>
              <a:rPr sz="2800" spc="-10" dirty="0">
                <a:latin typeface="Arial"/>
                <a:cs typeface="Arial"/>
              </a:rPr>
              <a:t>Avoir </a:t>
            </a:r>
            <a:r>
              <a:rPr sz="2800" dirty="0">
                <a:latin typeface="Arial"/>
                <a:cs typeface="Arial"/>
              </a:rPr>
              <a:t>une boîte à mots </a:t>
            </a:r>
            <a:r>
              <a:rPr sz="2800" spc="40" dirty="0">
                <a:latin typeface="Arial"/>
                <a:cs typeface="Arial"/>
              </a:rPr>
              <a:t>avec </a:t>
            </a:r>
            <a:r>
              <a:rPr sz="2800" spc="20" dirty="0">
                <a:latin typeface="Arial"/>
                <a:cs typeface="Arial"/>
              </a:rPr>
              <a:t>plusieurs </a:t>
            </a:r>
            <a:r>
              <a:rPr sz="2800" spc="5" dirty="0">
                <a:latin typeface="Arial"/>
                <a:cs typeface="Arial"/>
              </a:rPr>
              <a:t>représentations </a:t>
            </a:r>
            <a:r>
              <a:rPr sz="2800" spc="40" dirty="0">
                <a:latin typeface="Arial"/>
                <a:cs typeface="Arial"/>
              </a:rPr>
              <a:t>d’un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même  </a:t>
            </a:r>
            <a:r>
              <a:rPr sz="2800" dirty="0">
                <a:latin typeface="Arial"/>
                <a:cs typeface="Arial"/>
              </a:rPr>
              <a:t>mot et lien </a:t>
            </a:r>
            <a:r>
              <a:rPr sz="2800" spc="15" dirty="0">
                <a:latin typeface="Arial"/>
                <a:cs typeface="Arial"/>
              </a:rPr>
              <a:t>sémantique </a:t>
            </a:r>
            <a:r>
              <a:rPr sz="2800" dirty="0">
                <a:latin typeface="Arial"/>
                <a:cs typeface="Arial"/>
              </a:rPr>
              <a:t>si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40" dirty="0">
                <a:latin typeface="Arial"/>
                <a:cs typeface="Arial"/>
              </a:rPr>
              <a:t>possible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50800"/>
            <a:ext cx="2933700" cy="294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3467100"/>
            <a:ext cx="3035300" cy="328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0800" y="254000"/>
            <a:ext cx="3035300" cy="294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800" y="3657600"/>
            <a:ext cx="3175000" cy="320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37500" y="4025900"/>
            <a:ext cx="3530600" cy="280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1400" y="266700"/>
            <a:ext cx="2362200" cy="309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8300" y="7213600"/>
            <a:ext cx="3302000" cy="254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0900" y="800100"/>
            <a:ext cx="43180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860" y="241300"/>
            <a:ext cx="3429139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634" y="3454400"/>
            <a:ext cx="3556265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1700" y="4356100"/>
            <a:ext cx="4457700" cy="419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6819900"/>
            <a:ext cx="3632200" cy="2781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3700" y="3543589"/>
            <a:ext cx="3975100" cy="27302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51300" y="1422400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liens</a:t>
            </a:r>
            <a:r>
              <a:rPr sz="3600" b="0" spc="-45" dirty="0">
                <a:latin typeface="Arial"/>
                <a:cs typeface="Arial"/>
              </a:rPr>
              <a:t> </a:t>
            </a:r>
            <a:r>
              <a:rPr sz="3600" b="0" spc="15" dirty="0">
                <a:latin typeface="Arial"/>
                <a:cs typeface="Arial"/>
              </a:rPr>
              <a:t>sémantiques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700" y="462280"/>
            <a:ext cx="7386955" cy="20923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03200" marR="190500" indent="1778000">
              <a:lnSpc>
                <a:spcPts val="5400"/>
              </a:lnSpc>
              <a:spcBef>
                <a:spcPts val="340"/>
              </a:spcBef>
            </a:pPr>
            <a:r>
              <a:rPr sz="4550" b="0" spc="15" dirty="0">
                <a:latin typeface="Arial"/>
                <a:cs typeface="Arial"/>
              </a:rPr>
              <a:t>expressions </a:t>
            </a:r>
            <a:r>
              <a:rPr sz="4550" b="0" dirty="0">
                <a:latin typeface="Arial"/>
                <a:cs typeface="Arial"/>
              </a:rPr>
              <a:t>:  </a:t>
            </a:r>
            <a:r>
              <a:rPr sz="4550" b="0" spc="45" dirty="0">
                <a:latin typeface="Arial"/>
                <a:cs typeface="Arial"/>
              </a:rPr>
              <a:t>manger </a:t>
            </a:r>
            <a:r>
              <a:rPr sz="4550" b="0" spc="55" dirty="0">
                <a:latin typeface="Arial"/>
                <a:cs typeface="Arial"/>
              </a:rPr>
              <a:t>comme </a:t>
            </a:r>
            <a:r>
              <a:rPr sz="4550" b="0" dirty="0">
                <a:latin typeface="Arial"/>
                <a:cs typeface="Arial"/>
              </a:rPr>
              <a:t>un</a:t>
            </a:r>
            <a:r>
              <a:rPr sz="4550" b="0" spc="-170" dirty="0">
                <a:latin typeface="Arial"/>
                <a:cs typeface="Arial"/>
              </a:rPr>
              <a:t> </a:t>
            </a:r>
            <a:r>
              <a:rPr sz="4550" b="0" spc="90" dirty="0">
                <a:latin typeface="Arial"/>
                <a:cs typeface="Arial"/>
              </a:rPr>
              <a:t>cochon</a:t>
            </a:r>
            <a:endParaRPr sz="4550">
              <a:latin typeface="Arial"/>
              <a:cs typeface="Arial"/>
            </a:endParaRPr>
          </a:p>
          <a:p>
            <a:pPr marL="12700">
              <a:lnSpc>
                <a:spcPts val="5230"/>
              </a:lnSpc>
              <a:tabLst>
                <a:tab pos="4636770" algn="l"/>
              </a:tabLst>
            </a:pPr>
            <a:r>
              <a:rPr sz="4550" b="0" spc="-20" dirty="0">
                <a:latin typeface="Arial"/>
                <a:cs typeface="Arial"/>
              </a:rPr>
              <a:t>être</a:t>
            </a:r>
            <a:r>
              <a:rPr sz="4550" b="0" spc="5" dirty="0">
                <a:latin typeface="Arial"/>
                <a:cs typeface="Arial"/>
              </a:rPr>
              <a:t> </a:t>
            </a:r>
            <a:r>
              <a:rPr sz="4550" b="0" dirty="0">
                <a:latin typeface="Arial"/>
                <a:cs typeface="Arial"/>
              </a:rPr>
              <a:t>sale</a:t>
            </a:r>
            <a:r>
              <a:rPr sz="4550" b="0" spc="10" dirty="0">
                <a:latin typeface="Arial"/>
                <a:cs typeface="Arial"/>
              </a:rPr>
              <a:t> </a:t>
            </a:r>
            <a:r>
              <a:rPr sz="4550" b="0" spc="55" dirty="0">
                <a:latin typeface="Arial"/>
                <a:cs typeface="Arial"/>
              </a:rPr>
              <a:t>comme	</a:t>
            </a:r>
            <a:r>
              <a:rPr sz="4550" b="0" dirty="0">
                <a:latin typeface="Arial"/>
                <a:cs typeface="Arial"/>
              </a:rPr>
              <a:t>un</a:t>
            </a:r>
            <a:r>
              <a:rPr sz="4550" b="0" spc="-80" dirty="0">
                <a:latin typeface="Arial"/>
                <a:cs typeface="Arial"/>
              </a:rPr>
              <a:t> </a:t>
            </a:r>
            <a:r>
              <a:rPr sz="4550" b="0" spc="90" dirty="0">
                <a:latin typeface="Arial"/>
                <a:cs typeface="Arial"/>
              </a:rPr>
              <a:t>cochon</a:t>
            </a:r>
            <a:endParaRPr sz="45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500" y="2794000"/>
            <a:ext cx="3733800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330700" y="203200"/>
            <a:ext cx="8610600" cy="9550400"/>
            <a:chOff x="4330700" y="203200"/>
            <a:chExt cx="8610600" cy="9550400"/>
          </a:xfrm>
        </p:grpSpPr>
        <p:sp>
          <p:nvSpPr>
            <p:cNvPr id="5" name="object 5"/>
            <p:cNvSpPr/>
            <p:nvPr/>
          </p:nvSpPr>
          <p:spPr>
            <a:xfrm>
              <a:off x="4330700" y="2794000"/>
              <a:ext cx="3302000" cy="4940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12100" y="3175000"/>
              <a:ext cx="3810000" cy="2781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51700" y="5613400"/>
              <a:ext cx="3556000" cy="4140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61600" y="203200"/>
              <a:ext cx="2679700" cy="2641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17500" y="5765800"/>
            <a:ext cx="3733800" cy="353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5400" marR="5080" indent="1511300">
              <a:lnSpc>
                <a:spcPct val="100299"/>
              </a:lnSpc>
              <a:spcBef>
                <a:spcPts val="75"/>
              </a:spcBef>
            </a:pPr>
            <a:r>
              <a:rPr sz="6400" b="0" spc="-5" dirty="0">
                <a:latin typeface="Arial"/>
                <a:cs typeface="Arial"/>
              </a:rPr>
              <a:t>univers </a:t>
            </a:r>
            <a:r>
              <a:rPr sz="6400" b="0" spc="175" dirty="0">
                <a:latin typeface="Arial"/>
                <a:cs typeface="Arial"/>
              </a:rPr>
              <a:t>de </a:t>
            </a:r>
            <a:r>
              <a:rPr sz="6400" b="0" spc="-25" dirty="0">
                <a:latin typeface="Arial"/>
                <a:cs typeface="Arial"/>
              </a:rPr>
              <a:t>référence?  (Bouysse,Florin,</a:t>
            </a:r>
            <a:r>
              <a:rPr sz="6400" b="0" spc="-20" dirty="0">
                <a:latin typeface="Arial"/>
                <a:cs typeface="Arial"/>
              </a:rPr>
              <a:t> </a:t>
            </a:r>
            <a:r>
              <a:rPr sz="6400" b="0" spc="55" dirty="0">
                <a:latin typeface="Arial"/>
                <a:cs typeface="Arial"/>
              </a:rPr>
              <a:t>Brigaudiot…)</a:t>
            </a:r>
            <a:endParaRPr sz="6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5248784"/>
            <a:ext cx="19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5181600"/>
            <a:ext cx="9299575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C82506"/>
                </a:solidFill>
                <a:latin typeface="Arial"/>
                <a:cs typeface="Arial"/>
              </a:rPr>
              <a:t>Installer l’univers </a:t>
            </a:r>
            <a:r>
              <a:rPr sz="3600" spc="95" dirty="0">
                <a:solidFill>
                  <a:srgbClr val="C82506"/>
                </a:solidFill>
                <a:latin typeface="Arial"/>
                <a:cs typeface="Arial"/>
              </a:rPr>
              <a:t>de </a:t>
            </a:r>
            <a:r>
              <a:rPr sz="3600" spc="5" dirty="0">
                <a:solidFill>
                  <a:srgbClr val="C82506"/>
                </a:solidFill>
                <a:latin typeface="Arial"/>
                <a:cs typeface="Arial"/>
              </a:rPr>
              <a:t>référence </a:t>
            </a:r>
            <a:r>
              <a:rPr sz="3600" spc="95" dirty="0">
                <a:solidFill>
                  <a:srgbClr val="C82506"/>
                </a:solidFill>
                <a:latin typeface="Arial"/>
                <a:cs typeface="Arial"/>
              </a:rPr>
              <a:t>du </a:t>
            </a:r>
            <a:r>
              <a:rPr sz="3600" spc="65" dirty="0">
                <a:solidFill>
                  <a:srgbClr val="C82506"/>
                </a:solidFill>
                <a:latin typeface="Arial"/>
                <a:cs typeface="Arial"/>
              </a:rPr>
              <a:t>script  </a:t>
            </a:r>
            <a:r>
              <a:rPr sz="3600" spc="-5" dirty="0">
                <a:solidFill>
                  <a:srgbClr val="C82506"/>
                </a:solidFill>
                <a:latin typeface="Arial"/>
                <a:cs typeface="Arial"/>
              </a:rPr>
              <a:t>événementiel </a:t>
            </a:r>
            <a:r>
              <a:rPr sz="3600" spc="-204" dirty="0">
                <a:solidFill>
                  <a:srgbClr val="C82506"/>
                </a:solidFill>
                <a:latin typeface="Arial"/>
                <a:cs typeface="Arial"/>
              </a:rPr>
              <a:t>? </a:t>
            </a:r>
            <a:r>
              <a:rPr sz="3600" dirty="0">
                <a:latin typeface="Arial"/>
                <a:cs typeface="Arial"/>
              </a:rPr>
              <a:t>: </a:t>
            </a:r>
            <a:r>
              <a:rPr sz="3600" spc="65" dirty="0">
                <a:latin typeface="Arial"/>
                <a:cs typeface="Arial"/>
              </a:rPr>
              <a:t>ici </a:t>
            </a:r>
            <a:r>
              <a:rPr sz="3600" spc="-5" dirty="0">
                <a:latin typeface="Arial"/>
                <a:cs typeface="Arial"/>
              </a:rPr>
              <a:t>s’amuser à se</a:t>
            </a:r>
            <a:r>
              <a:rPr sz="3600" spc="200" dirty="0">
                <a:latin typeface="Arial"/>
                <a:cs typeface="Arial"/>
              </a:rPr>
              <a:t> </a:t>
            </a:r>
            <a:r>
              <a:rPr sz="3600" spc="40" dirty="0">
                <a:latin typeface="Arial"/>
                <a:cs typeface="Arial"/>
              </a:rPr>
              <a:t>déguiser…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722</Words>
  <Application>Microsoft Office PowerPoint</Application>
  <PresentationFormat>Personnalisé</PresentationFormat>
  <Paragraphs>86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Narramus  Fondements théoriques</vt:lpstr>
      <vt:lpstr>partager des lectures en  famille</vt:lpstr>
      <vt:lpstr>Importance de partager des  lectures à l’école maternelle</vt:lpstr>
      <vt:lpstr>4 compétences</vt:lpstr>
      <vt:lpstr> compétences lexicales et syntaxiques</vt:lpstr>
      <vt:lpstr>Présentation PowerPoint</vt:lpstr>
      <vt:lpstr>liens sémantiques</vt:lpstr>
      <vt:lpstr>expressions :  manger comme un cochon être sale comme un cochon</vt:lpstr>
      <vt:lpstr>univers de référence?  (Bouysse,Florin, Brigaudiot…)</vt:lpstr>
      <vt:lpstr> compétences narratives en réception (CNR)</vt:lpstr>
      <vt:lpstr>lire si j’étais un petit cochon</vt:lpstr>
      <vt:lpstr>Raconter</vt:lpstr>
      <vt:lpstr>Montrer les illustrations</vt:lpstr>
      <vt:lpstr>Présentation PowerPoint</vt:lpstr>
      <vt:lpstr>Apprendre aux élèves à lier les événements à  comprendre les enchainements pour mieux les  mémoriser: exemple compte à structure répétitive  de type « randonnée » (sériation temporelle +/-1):  tête rose; tête rose +oreille/groin…</vt:lpstr>
      <vt:lpstr>compétences inférentielles</vt:lpstr>
      <vt:lpstr> compétences narratives en production</vt:lpstr>
      <vt:lpstr>dans un deuxième temps…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Narramus  Fondements théoriques</dc:title>
  <dc:creator>CORINNE HERVE</dc:creator>
  <cp:lastModifiedBy>CORINNE HERVE</cp:lastModifiedBy>
  <cp:revision>2</cp:revision>
  <dcterms:created xsi:type="dcterms:W3CDTF">2020-07-10T08:22:07Z</dcterms:created>
  <dcterms:modified xsi:type="dcterms:W3CDTF">2020-07-10T08:30:12Z</dcterms:modified>
</cp:coreProperties>
</file>